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37"/>
  </p:notesMasterIdLst>
  <p:handoutMasterIdLst>
    <p:handoutMasterId r:id="rId38"/>
  </p:handoutMasterIdLst>
  <p:sldIdLst>
    <p:sldId id="256" r:id="rId5"/>
    <p:sldId id="490" r:id="rId6"/>
    <p:sldId id="258" r:id="rId7"/>
    <p:sldId id="474" r:id="rId8"/>
    <p:sldId id="469" r:id="rId9"/>
    <p:sldId id="461" r:id="rId10"/>
    <p:sldId id="471" r:id="rId11"/>
    <p:sldId id="472" r:id="rId12"/>
    <p:sldId id="473" r:id="rId13"/>
    <p:sldId id="470" r:id="rId14"/>
    <p:sldId id="477" r:id="rId15"/>
    <p:sldId id="475" r:id="rId16"/>
    <p:sldId id="478" r:id="rId17"/>
    <p:sldId id="479" r:id="rId18"/>
    <p:sldId id="480" r:id="rId19"/>
    <p:sldId id="481" r:id="rId20"/>
    <p:sldId id="482" r:id="rId21"/>
    <p:sldId id="483" r:id="rId22"/>
    <p:sldId id="484" r:id="rId23"/>
    <p:sldId id="476" r:id="rId24"/>
    <p:sldId id="485" r:id="rId25"/>
    <p:sldId id="486" r:id="rId26"/>
    <p:sldId id="462" r:id="rId27"/>
    <p:sldId id="463" r:id="rId28"/>
    <p:sldId id="464" r:id="rId29"/>
    <p:sldId id="465" r:id="rId30"/>
    <p:sldId id="466" r:id="rId31"/>
    <p:sldId id="467" r:id="rId32"/>
    <p:sldId id="468" r:id="rId33"/>
    <p:sldId id="487" r:id="rId34"/>
    <p:sldId id="488" r:id="rId35"/>
    <p:sldId id="489" r:id="rId36"/>
  </p:sldIdLst>
  <p:sldSz cx="9144000" cy="6858000" type="screen4x3"/>
  <p:notesSz cx="9928225" cy="6797675"/>
  <p:custDataLst>
    <p:tags r:id="rId3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2"/>
    <a:srgbClr val="F539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59" autoAdjust="0"/>
    <p:restoredTop sz="94646" autoAdjust="0"/>
  </p:normalViewPr>
  <p:slideViewPr>
    <p:cSldViewPr>
      <p:cViewPr varScale="1">
        <p:scale>
          <a:sx n="78" d="100"/>
          <a:sy n="78" d="100"/>
        </p:scale>
        <p:origin x="1338" y="90"/>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04/04/2016</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4/4/2016</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134677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8499268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5780768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9721768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6825130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7172740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794152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3383263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6949639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373139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5018833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7331506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17930777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6261803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3919611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4722861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4507209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1233774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9461598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2593147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918038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15708726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991140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4209475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512000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44129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859229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300590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07572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3604431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4729224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slide" Target="../slides/slide20.xml"/><Relationship Id="rId3" Type="http://schemas.openxmlformats.org/officeDocument/2006/relationships/slide" Target="../slides/slide3.xml"/><Relationship Id="rId7" Type="http://schemas.openxmlformats.org/officeDocument/2006/relationships/slide" Target="../slides/slide31.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slide" Target="../slides/slide16.xml"/><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www.google.co.uk/url?sa=i&amp;rct=j&amp;q=ocr+nationals+in+ict+level+02+logo&amp;source=images&amp;cd=&amp;docid=V5m_yCYP-aE2_M&amp;tbnid=DTQOd6LrYrDCGM:&amp;ved=0CAUQjRw&amp;url=http://decv.co.uk/courses/test/&amp;ei=zegkUtL5EcaR0AX1yoCoCA&amp;bvm=bv.51495398,d.d2k&amp;psig=AFQjCNE5H51wUL1lgYhDZQ2VHp_BrKAYtA&amp;ust=1378236999184474" TargetMode="External"/><Relationship Id="rId2" Type="http://schemas.openxmlformats.org/officeDocument/2006/relationships/slide" Target="../slides/slide3.xml"/><Relationship Id="rId1" Type="http://schemas.openxmlformats.org/officeDocument/2006/relationships/slideMaster" Target="../slideMasters/slideMaster1.xml"/><Relationship Id="rId4" Type="http://schemas.openxmlformats.org/officeDocument/2006/relationships/image" Target="../media/image3.gi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107504" y="44624"/>
            <a:ext cx="7382054" cy="648072"/>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rId2" action="ppaction://hlinksldjump"/>
          </p:cNvPr>
          <p:cNvSpPr/>
          <p:nvPr/>
        </p:nvSpPr>
        <p:spPr>
          <a:xfrm>
            <a:off x="2659826" y="692696"/>
            <a:ext cx="54001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3.1.1</a:t>
            </a:r>
            <a:endParaRPr lang="en-GB"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39396" y="692696"/>
            <a:ext cx="1380276"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latin typeface="Arial" panose="020B0604020202020204" pitchFamily="34" charset="0"/>
                <a:cs typeface="Arial" panose="020B0604020202020204" pitchFamily="34" charset="0"/>
              </a:rPr>
              <a:t>Scenario</a:t>
            </a:r>
            <a:endParaRPr lang="en-GB"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3281885" y="692696"/>
            <a:ext cx="54001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3.1.2</a:t>
            </a:r>
            <a:endParaRPr lang="en-GB" b="1" dirty="0">
              <a:latin typeface="Arial" panose="020B0604020202020204" pitchFamily="34" charset="0"/>
              <a:cs typeface="Arial" panose="020B0604020202020204" pitchFamily="34" charset="0"/>
            </a:endParaRPr>
          </a:p>
        </p:txBody>
      </p:sp>
      <p:sp>
        <p:nvSpPr>
          <p:cNvPr id="8" name="Round Same Side Corner Rectangle 7">
            <a:hlinkClick r:id="" action="ppaction://noaction"/>
          </p:cNvPr>
          <p:cNvSpPr/>
          <p:nvPr/>
        </p:nvSpPr>
        <p:spPr>
          <a:xfrm>
            <a:off x="1701715" y="692696"/>
            <a:ext cx="8760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Glossary</a:t>
            </a:r>
            <a:endParaRPr lang="en-GB" sz="2000" b="1" dirty="0">
              <a:latin typeface="Arial" panose="020B0604020202020204" pitchFamily="34" charset="0"/>
              <a:cs typeface="Arial" panose="020B0604020202020204" pitchFamily="34" charset="0"/>
            </a:endParaRPr>
          </a:p>
        </p:txBody>
      </p:sp>
      <p:sp>
        <p:nvSpPr>
          <p:cNvPr id="11" name="Round Same Side Corner Rectangle 10">
            <a:hlinkClick r:id="rId5" action="ppaction://hlinksldjump"/>
          </p:cNvPr>
          <p:cNvSpPr/>
          <p:nvPr/>
        </p:nvSpPr>
        <p:spPr>
          <a:xfrm>
            <a:off x="3903944" y="692696"/>
            <a:ext cx="54001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3.1.3</a:t>
            </a:r>
            <a:endParaRPr lang="en-GB" b="1" dirty="0">
              <a:latin typeface="Arial" panose="020B0604020202020204" pitchFamily="34" charset="0"/>
              <a:cs typeface="Arial" panose="020B0604020202020204" pitchFamily="34" charset="0"/>
            </a:endParaRPr>
          </a:p>
        </p:txBody>
      </p:sp>
      <p:sp>
        <p:nvSpPr>
          <p:cNvPr id="16"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LO2:</a:t>
            </a:r>
            <a:r>
              <a:rPr lang="en-US" sz="1600" dirty="0" smtClean="0">
                <a:latin typeface="Calibri" pitchFamily="34" charset="0"/>
                <a:ea typeface="Calibri" pitchFamily="34" charset="0"/>
                <a:cs typeface="Calibri" pitchFamily="34" charset="0"/>
              </a:rPr>
              <a:t> </a:t>
            </a:r>
            <a:r>
              <a:rPr lang="en-GB" sz="1600" dirty="0" smtClean="0">
                <a:latin typeface="Calibri" pitchFamily="34" charset="0"/>
              </a:rPr>
              <a:t>Be able to </a:t>
            </a:r>
            <a:r>
              <a:rPr lang="en-GB" sz="1600" dirty="0" smtClean="0"/>
              <a:t>prepare a</a:t>
            </a:r>
            <a:r>
              <a:rPr lang="en-GB" sz="1600" baseline="0" dirty="0" smtClean="0"/>
              <a:t> effective Splash Screen and Navigation Screen</a:t>
            </a:r>
            <a:endParaRPr lang="en-ZA" sz="1600" dirty="0">
              <a:latin typeface="Calibri" pitchFamily="34" charset="0"/>
              <a:ea typeface="Calibri" pitchFamily="34" charset="0"/>
              <a:cs typeface="Calibri" pitchFamily="34" charset="0"/>
            </a:endParaRPr>
          </a:p>
        </p:txBody>
      </p:sp>
      <p:pic>
        <p:nvPicPr>
          <p:cNvPr id="22" name="Picture 21" descr="111004 logo tbs rehab slogan and  hi def.jpg"/>
          <p:cNvPicPr/>
          <p:nvPr userDrawn="1"/>
        </p:nvPicPr>
        <p:blipFill>
          <a:blip r:embed="rId6" cstate="screen">
            <a:extLst>
              <a:ext uri="{28A0092B-C50C-407E-A947-70E740481C1C}">
                <a14:useLocalDpi xmlns:a14="http://schemas.microsoft.com/office/drawing/2010/main"/>
              </a:ext>
            </a:extLst>
          </a:blip>
          <a:stretch>
            <a:fillRect/>
          </a:stretch>
        </p:blipFill>
        <p:spPr>
          <a:xfrm>
            <a:off x="7724157" y="44624"/>
            <a:ext cx="1384347" cy="1007391"/>
          </a:xfrm>
          <a:prstGeom prst="rect">
            <a:avLst/>
          </a:prstGeom>
        </p:spPr>
      </p:pic>
      <p:sp>
        <p:nvSpPr>
          <p:cNvPr id="14" name="Round Same Side Corner Rectangle 13">
            <a:hlinkClick r:id="rId7" action="ppaction://hlinksldjump"/>
          </p:cNvPr>
          <p:cNvSpPr/>
          <p:nvPr userDrawn="1"/>
        </p:nvSpPr>
        <p:spPr>
          <a:xfrm>
            <a:off x="5148064" y="692696"/>
            <a:ext cx="1224136"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Exam Question</a:t>
            </a:r>
            <a:endParaRPr lang="en-GB" sz="2000" b="1" dirty="0">
              <a:latin typeface="Arial" panose="020B0604020202020204" pitchFamily="34" charset="0"/>
              <a:cs typeface="Arial" panose="020B0604020202020204" pitchFamily="34" charset="0"/>
            </a:endParaRPr>
          </a:p>
        </p:txBody>
      </p:sp>
      <p:sp>
        <p:nvSpPr>
          <p:cNvPr id="12" name="Round Same Side Corner Rectangle 11">
            <a:hlinkClick r:id="rId8" action="ppaction://hlinksldjump"/>
          </p:cNvPr>
          <p:cNvSpPr/>
          <p:nvPr userDrawn="1"/>
        </p:nvSpPr>
        <p:spPr>
          <a:xfrm>
            <a:off x="4526003" y="692696"/>
            <a:ext cx="54001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3.1.4</a:t>
            </a:r>
            <a:endParaRPr lang="en-GB"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214343" y="1049886"/>
            <a:ext cx="8715375" cy="5619474"/>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LO1 8-14">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 action="ppaction://noaction"/>
          </p:cNvPr>
          <p:cNvSpPr/>
          <p:nvPr/>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5" name="Round Same Side Corner Rectangle 4">
            <a:hlinkClick r:id="rId2" action="ppaction://hlinksldjump"/>
          </p:cNvPr>
          <p:cNvSpPr/>
          <p:nvPr/>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8" name="Round Same Side Corner Rectangle 7">
            <a:hlinkClick r:id="" action="ppaction://noaction"/>
          </p:cNvPr>
          <p:cNvSpPr/>
          <p:nvPr/>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7" name="Round Same Side Corner Rectangle 6">
            <a:hlinkClick r:id="" action="ppaction://noaction"/>
          </p:cNvPr>
          <p:cNvSpPr/>
          <p:nvPr/>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10" name="Round Same Side Corner Rectangle 9">
            <a:hlinkClick r:id="" action="ppaction://noaction"/>
          </p:cNvPr>
          <p:cNvSpPr/>
          <p:nvPr/>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11" name="Round Same Side Corner Rectangle 10">
            <a:hlinkClick r:id="" action="ppaction://noaction"/>
          </p:cNvPr>
          <p:cNvSpPr/>
          <p:nvPr/>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12" name="Round Same Side Corner Rectangle 11">
            <a:hlinkClick r:id="" action="ppaction://noaction"/>
          </p:cNvPr>
          <p:cNvSpPr/>
          <p:nvPr/>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16" name="Round Same Side Corner Rectangle 15">
            <a:hlinkClick r:id="" action="ppaction://noaction"/>
          </p:cNvPr>
          <p:cNvSpPr/>
          <p:nvPr/>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17" name="Round Same Side Corner Rectangle 16">
            <a:hlinkClick r:id="" action="ppaction://noaction"/>
          </p:cNvPr>
          <p:cNvSpPr/>
          <p:nvPr/>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0" name="Round Same Side Corner Rectangle 19">
            <a:hlinkClick r:id="" action="ppaction://noaction"/>
          </p:cNvPr>
          <p:cNvSpPr/>
          <p:nvPr/>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14" name="Picture 7" descr="http://decv.co.uk/wp-content/uploads/2013/02/OCR-Logo-300x139.gif">
            <a:hlinkClick r:id="rId3"/>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
        <p:nvSpPr>
          <p:cNvPr id="15" name="Round Same Side Corner Rectangle 14">
            <a:hlinkClick r:id="" action="ppaction://noaction"/>
          </p:cNvPr>
          <p:cNvSpPr/>
          <p:nvPr userDrawn="1"/>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18" name="Round Same Side Corner Rectangle 17">
            <a:hlinkClick r:id="rId2" action="ppaction://hlinksldjump"/>
          </p:cNvPr>
          <p:cNvSpPr/>
          <p:nvPr userDrawn="1"/>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19" name="Round Same Side Corner Rectangle 18">
            <a:hlinkClick r:id="" action="ppaction://noaction"/>
          </p:cNvPr>
          <p:cNvSpPr/>
          <p:nvPr userDrawn="1"/>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21" name="Round Same Side Corner Rectangle 20">
            <a:hlinkClick r:id="" action="ppaction://noaction"/>
          </p:cNvPr>
          <p:cNvSpPr/>
          <p:nvPr userDrawn="1"/>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22" name="Round Same Side Corner Rectangle 21">
            <a:hlinkClick r:id="" action="ppaction://noaction"/>
          </p:cNvPr>
          <p:cNvSpPr/>
          <p:nvPr userDrawn="1"/>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23" name="Round Same Side Corner Rectangle 22">
            <a:hlinkClick r:id="" action="ppaction://noaction"/>
          </p:cNvPr>
          <p:cNvSpPr/>
          <p:nvPr userDrawn="1"/>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24" name="Round Same Side Corner Rectangle 23">
            <a:hlinkClick r:id="" action="ppaction://noaction"/>
          </p:cNvPr>
          <p:cNvSpPr/>
          <p:nvPr userDrawn="1"/>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25" name="Round Same Side Corner Rectangle 24">
            <a:hlinkClick r:id="" action="ppaction://noaction"/>
          </p:cNvPr>
          <p:cNvSpPr/>
          <p:nvPr userDrawn="1"/>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26" name="Round Same Side Corner Rectangle 25">
            <a:hlinkClick r:id="" action="ppaction://noaction"/>
          </p:cNvPr>
          <p:cNvSpPr/>
          <p:nvPr userDrawn="1"/>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7" name="Round Same Side Corner Rectangle 26">
            <a:hlinkClick r:id="" action="ppaction://noaction"/>
          </p:cNvPr>
          <p:cNvSpPr/>
          <p:nvPr userDrawn="1"/>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28" name="Picture 7" descr="http://decv.co.uk/wp-content/uploads/2013/02/OCR-Logo-300x139.gif">
            <a:hlinkClick r:id="rId3"/>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9725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9850" y="85725"/>
            <a:ext cx="7813675" cy="5461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600200"/>
            <a:ext cx="8229600" cy="4525963"/>
          </a:xfrm>
          <a:prstGeom prst="rect">
            <a:avLst/>
          </a:prstGeom>
        </p:spPr>
        <p:txBody>
          <a:bodyPr/>
          <a:lstStyle/>
          <a:p>
            <a:endParaRPr lang="en-GB" dirty="0"/>
          </a:p>
        </p:txBody>
      </p:sp>
    </p:spTree>
    <p:extLst>
      <p:ext uri="{BB962C8B-B14F-4D97-AF65-F5344CB8AC3E}">
        <p14:creationId xmlns:p14="http://schemas.microsoft.com/office/powerpoint/2010/main" val="3606776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9"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1" r:id="rId4"/>
    <p:sldLayoutId id="2147483712" r:id="rId5"/>
    <p:sldLayoutId id="2147483713" r:id="rId6"/>
    <p:sldLayoutId id="2147483714" r:id="rId7"/>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3.1%20-%20Tasks/Activity%2010.2%20-%20Role%20of%20Marketing.docx"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hyperlink" Target="http://business.inquirer.net/92406/pepsi-unit-posts-208-growth-in-9-month-profit" TargetMode="Externa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25.jpeg"/><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28.jpe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31.jpeg"/><Relationship Id="rId4" Type="http://schemas.openxmlformats.org/officeDocument/2006/relationships/image" Target="../media/image30.gif"/></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34.jpeg"/><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37.jpeg"/><Relationship Id="rId4" Type="http://schemas.openxmlformats.org/officeDocument/2006/relationships/image" Target="../media/image36.jpe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39.jpeg"/></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image" Target="../media/image41.jpeg"/></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jpeg"/></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52.jpg"/><Relationship Id="rId5" Type="http://schemas.openxmlformats.org/officeDocument/2006/relationships/image" Target="../media/image51.jpeg"/><Relationship Id="rId4" Type="http://schemas.openxmlformats.org/officeDocument/2006/relationships/image" Target="../media/image50.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56.jpeg"/><Relationship Id="rId5" Type="http://schemas.openxmlformats.org/officeDocument/2006/relationships/image" Target="../media/image55.jpg"/><Relationship Id="rId4" Type="http://schemas.openxmlformats.org/officeDocument/2006/relationships/image" Target="../media/image54.jpeg"/></Relationships>
</file>

<file path=ppt/slides/_rels/slide28.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hyperlink" Target="Resources/3.2%20-%20Activity%2010.5%20-%20Market%20Segmentation.docx"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60.png"/><Relationship Id="rId5" Type="http://schemas.openxmlformats.org/officeDocument/2006/relationships/image" Target="../media/image59.jpeg"/><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64.png"/><Relationship Id="rId5" Type="http://schemas.openxmlformats.org/officeDocument/2006/relationships/image" Target="../media/image63.jpeg"/><Relationship Id="rId4" Type="http://schemas.openxmlformats.org/officeDocument/2006/relationships/image" Target="../media/image62.jpeg"/></Relationships>
</file>

<file path=ppt/slides/_rels/slide31.xml.rels><?xml version="1.0" encoding="UTF-8" standalone="yes"?>
<Relationships xmlns="http://schemas.openxmlformats.org/package/2006/relationships"><Relationship Id="rId3" Type="http://schemas.openxmlformats.org/officeDocument/2006/relationships/hyperlink" Target="3.1%20-%20Tasks/Exam%20Questions%20-%20Paper%201.docx"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2.3%20-%20Tasks/2.3%20-%20Exam%20Questions.docx"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media/media2.mp4"/><Relationship Id="rId7" Type="http://schemas.openxmlformats.org/officeDocument/2006/relationships/image" Target="../media/image5.png"/><Relationship Id="rId12" Type="http://schemas.openxmlformats.org/officeDocument/2006/relationships/hyperlink" Target="3.1%20-%20Tasks/What%20is%20Marketing.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9.xml"/><Relationship Id="rId11" Type="http://schemas.openxmlformats.org/officeDocument/2006/relationships/hyperlink" Target="3.1%20-%20Tasks/Steve%20Jobs%20on%20Marketing.mp4" TargetMode="External"/><Relationship Id="rId5" Type="http://schemas.openxmlformats.org/officeDocument/2006/relationships/slideLayout" Target="../slideLayouts/slideLayout4.xml"/><Relationship Id="rId10" Type="http://schemas.openxmlformats.org/officeDocument/2006/relationships/image" Target="../media/image8.png"/><Relationship Id="rId4" Type="http://schemas.openxmlformats.org/officeDocument/2006/relationships/video" Target="../media/media2.mp4"/><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95536" y="5394228"/>
            <a:ext cx="864096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GB"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3.1 – Marketing, Competition and the Customer</a:t>
            </a:r>
            <a:endParaRPr lang="en-GB"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Business Studies – iGCSE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2015-16</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0450</a:t>
            </a:r>
            <a:endParaRPr lang="en-GB" sz="3600" b="1" dirty="0">
              <a:solidFill>
                <a:schemeClr val="tx1">
                  <a:lumMod val="50000"/>
                  <a:lumOff val="50000"/>
                </a:schemeClr>
              </a:solidFill>
            </a:endParaRPr>
          </a:p>
        </p:txBody>
      </p:sp>
      <p:pic>
        <p:nvPicPr>
          <p:cNvPr id="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111004 logo tbs rehab slogan and  hi def.jpg"/>
          <p:cNvPicPr/>
          <p:nvPr/>
        </p:nvPicPr>
        <p:blipFill>
          <a:blip r:embed="rId4" cstate="screen">
            <a:extLst>
              <a:ext uri="{28A0092B-C50C-407E-A947-70E740481C1C}">
                <a14:useLocalDpi xmlns:a14="http://schemas.microsoft.com/office/drawing/2010/main"/>
              </a:ext>
            </a:extLst>
          </a:blip>
          <a:stretch>
            <a:fillRect/>
          </a:stretch>
        </p:blipFill>
        <p:spPr>
          <a:xfrm>
            <a:off x="395536" y="332656"/>
            <a:ext cx="2160240" cy="1564422"/>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600" dirty="0" smtClean="0"/>
              <a:t>3.1.1 – Market Aimed For – Case Study</a:t>
            </a:r>
            <a:endParaRPr lang="en-GB" sz="3600" b="1" dirty="0" smtClean="0"/>
          </a:p>
        </p:txBody>
      </p:sp>
      <p:sp>
        <p:nvSpPr>
          <p:cNvPr id="34" name="Rectangle 33"/>
          <p:cNvSpPr/>
          <p:nvPr/>
        </p:nvSpPr>
        <p:spPr>
          <a:xfrm>
            <a:off x="323528" y="1124744"/>
            <a:ext cx="6476502" cy="5570756"/>
          </a:xfrm>
          <a:prstGeom prst="rect">
            <a:avLst/>
          </a:prstGeom>
        </p:spPr>
        <p:txBody>
          <a:bodyPr wrap="square">
            <a:spAutoFit/>
          </a:bodyPr>
          <a:lstStyle/>
          <a:p>
            <a:pPr>
              <a:buClr>
                <a:srgbClr val="00B050"/>
              </a:buClr>
            </a:pPr>
            <a:r>
              <a:rPr lang="en-US" sz="1780" b="1" dirty="0" smtClean="0">
                <a:solidFill>
                  <a:srgbClr val="002060"/>
                </a:solidFill>
                <a:latin typeface="Arial" panose="020B0604020202020204" pitchFamily="34" charset="0"/>
                <a:cs typeface="Arial" panose="020B0604020202020204" pitchFamily="34" charset="0"/>
              </a:rPr>
              <a:t>Case-Study – Pepsi Cola</a:t>
            </a:r>
          </a:p>
          <a:p>
            <a:pPr marL="342900" indent="-342900">
              <a:buClr>
                <a:srgbClr val="00B050"/>
              </a:buClr>
              <a:buFont typeface="Wingdings 3" panose="05040102010807070707" pitchFamily="18" charset="2"/>
              <a:buChar char=""/>
            </a:pPr>
            <a:r>
              <a:rPr lang="en-US" sz="1780" dirty="0" smtClean="0">
                <a:solidFill>
                  <a:srgbClr val="002060"/>
                </a:solidFill>
                <a:latin typeface="Arial" panose="020B0604020202020204" pitchFamily="34" charset="0"/>
                <a:cs typeface="Arial" panose="020B0604020202020204" pitchFamily="34" charset="0"/>
              </a:rPr>
              <a:t>At present, Pepsi Philippines, which </a:t>
            </a:r>
            <a:br>
              <a:rPr lang="en-US" sz="1780" dirty="0" smtClean="0">
                <a:solidFill>
                  <a:srgbClr val="002060"/>
                </a:solidFill>
                <a:latin typeface="Arial" panose="020B0604020202020204" pitchFamily="34" charset="0"/>
                <a:cs typeface="Arial" panose="020B0604020202020204" pitchFamily="34" charset="0"/>
              </a:rPr>
            </a:br>
            <a:r>
              <a:rPr lang="en-US" sz="1780" dirty="0" smtClean="0">
                <a:solidFill>
                  <a:srgbClr val="002060"/>
                </a:solidFill>
                <a:latin typeface="Arial" panose="020B0604020202020204" pitchFamily="34" charset="0"/>
                <a:cs typeface="Arial" panose="020B0604020202020204" pitchFamily="34" charset="0"/>
              </a:rPr>
              <a:t>manufactures Pepsi, Seven-Up, Mountain </a:t>
            </a:r>
            <a:br>
              <a:rPr lang="en-US" sz="1780" dirty="0" smtClean="0">
                <a:solidFill>
                  <a:srgbClr val="002060"/>
                </a:solidFill>
                <a:latin typeface="Arial" panose="020B0604020202020204" pitchFamily="34" charset="0"/>
                <a:cs typeface="Arial" panose="020B0604020202020204" pitchFamily="34" charset="0"/>
              </a:rPr>
            </a:br>
            <a:r>
              <a:rPr lang="en-US" sz="1780" dirty="0" smtClean="0">
                <a:solidFill>
                  <a:srgbClr val="002060"/>
                </a:solidFill>
                <a:latin typeface="Arial" panose="020B0604020202020204" pitchFamily="34" charset="0"/>
                <a:cs typeface="Arial" panose="020B0604020202020204" pitchFamily="34" charset="0"/>
              </a:rPr>
              <a:t>Dew, Gatorade, Tropicana and Lipton, </a:t>
            </a:r>
            <a:br>
              <a:rPr lang="en-US" sz="1780" dirty="0" smtClean="0">
                <a:solidFill>
                  <a:srgbClr val="002060"/>
                </a:solidFill>
                <a:latin typeface="Arial" panose="020B0604020202020204" pitchFamily="34" charset="0"/>
                <a:cs typeface="Arial" panose="020B0604020202020204" pitchFamily="34" charset="0"/>
              </a:rPr>
            </a:br>
            <a:r>
              <a:rPr lang="en-US" sz="1780" dirty="0" smtClean="0">
                <a:solidFill>
                  <a:srgbClr val="002060"/>
                </a:solidFill>
                <a:latin typeface="Arial" panose="020B0604020202020204" pitchFamily="34" charset="0"/>
                <a:cs typeface="Arial" panose="020B0604020202020204" pitchFamily="34" charset="0"/>
              </a:rPr>
              <a:t>accounts for 20% of the total carbonated </a:t>
            </a:r>
            <a:br>
              <a:rPr lang="en-US" sz="1780" dirty="0" smtClean="0">
                <a:solidFill>
                  <a:srgbClr val="002060"/>
                </a:solidFill>
                <a:latin typeface="Arial" panose="020B0604020202020204" pitchFamily="34" charset="0"/>
                <a:cs typeface="Arial" panose="020B0604020202020204" pitchFamily="34" charset="0"/>
              </a:rPr>
            </a:br>
            <a:r>
              <a:rPr lang="en-US" sz="1780" dirty="0" smtClean="0">
                <a:solidFill>
                  <a:srgbClr val="002060"/>
                </a:solidFill>
                <a:latin typeface="Arial" panose="020B0604020202020204" pitchFamily="34" charset="0"/>
                <a:cs typeface="Arial" panose="020B0604020202020204" pitchFamily="34" charset="0"/>
              </a:rPr>
              <a:t>drinks market in the Philippines. It wants to expand its operation and increase its share of the market still further. The Marketing department will be a vital in deciding how this can be achieved.</a:t>
            </a:r>
          </a:p>
          <a:p>
            <a:pPr>
              <a:buClr>
                <a:srgbClr val="00B050"/>
              </a:buClr>
            </a:pPr>
            <a:r>
              <a:rPr lang="en-US" sz="1780" b="1" dirty="0" smtClean="0">
                <a:solidFill>
                  <a:srgbClr val="FF0000"/>
                </a:solidFill>
                <a:latin typeface="Arial" panose="020B0604020202020204" pitchFamily="34" charset="0"/>
                <a:cs typeface="Arial" panose="020B0604020202020204" pitchFamily="34" charset="0"/>
              </a:rPr>
              <a:t>Activity 10.2 - </a:t>
            </a:r>
            <a:r>
              <a:rPr lang="en-US" sz="1780" dirty="0" smtClean="0">
                <a:solidFill>
                  <a:srgbClr val="FF0000"/>
                </a:solidFill>
                <a:latin typeface="Arial" panose="020B0604020202020204" pitchFamily="34" charset="0"/>
                <a:cs typeface="Arial" panose="020B0604020202020204" pitchFamily="34" charset="0"/>
              </a:rPr>
              <a:t>Read the case study above.</a:t>
            </a:r>
          </a:p>
          <a:p>
            <a:pPr marL="519113" indent="-333375">
              <a:buClr>
                <a:srgbClr val="00B050"/>
              </a:buClr>
              <a:buFont typeface="+mj-lt"/>
              <a:buAutoNum type="alphaLcParenR"/>
            </a:pPr>
            <a:r>
              <a:rPr lang="en-US" sz="1780" dirty="0" smtClean="0">
                <a:solidFill>
                  <a:srgbClr val="FF0000"/>
                </a:solidFill>
                <a:latin typeface="Arial" panose="020B0604020202020204" pitchFamily="34" charset="0"/>
                <a:cs typeface="Arial" panose="020B0604020202020204" pitchFamily="34" charset="0"/>
              </a:rPr>
              <a:t>Suggest ways Pepsi Philippines could increase its market share. Which way do you think will be the most effective? Explain your answer.</a:t>
            </a:r>
          </a:p>
          <a:p>
            <a:pPr marL="519113" indent="-333375">
              <a:buClr>
                <a:srgbClr val="00B050"/>
              </a:buClr>
              <a:buFont typeface="+mj-lt"/>
              <a:buAutoNum type="alphaLcParenR"/>
            </a:pPr>
            <a:r>
              <a:rPr lang="en-US" sz="1780" dirty="0" smtClean="0">
                <a:solidFill>
                  <a:srgbClr val="FF0000"/>
                </a:solidFill>
                <a:latin typeface="Arial" panose="020B0604020202020204" pitchFamily="34" charset="0"/>
                <a:cs typeface="Arial" panose="020B0604020202020204" pitchFamily="34" charset="0"/>
              </a:rPr>
              <a:t>Do you </a:t>
            </a:r>
            <a:r>
              <a:rPr lang="en-US" sz="1780" dirty="0">
                <a:solidFill>
                  <a:srgbClr val="FF0000"/>
                </a:solidFill>
                <a:latin typeface="Arial" panose="020B0604020202020204" pitchFamily="34" charset="0"/>
                <a:cs typeface="Arial" panose="020B0604020202020204" pitchFamily="34" charset="0"/>
              </a:rPr>
              <a:t>think Pepsi </a:t>
            </a:r>
            <a:r>
              <a:rPr lang="en-US" sz="1780" dirty="0" smtClean="0">
                <a:solidFill>
                  <a:srgbClr val="FF0000"/>
                </a:solidFill>
                <a:latin typeface="Arial" panose="020B0604020202020204" pitchFamily="34" charset="0"/>
                <a:cs typeface="Arial" panose="020B0604020202020204" pitchFamily="34" charset="0"/>
              </a:rPr>
              <a:t>Philippines should develop </a:t>
            </a:r>
            <a:br>
              <a:rPr lang="en-US" sz="1780" dirty="0" smtClean="0">
                <a:solidFill>
                  <a:srgbClr val="FF0000"/>
                </a:solidFill>
                <a:latin typeface="Arial" panose="020B0604020202020204" pitchFamily="34" charset="0"/>
                <a:cs typeface="Arial" panose="020B0604020202020204" pitchFamily="34" charset="0"/>
              </a:rPr>
            </a:br>
            <a:r>
              <a:rPr lang="en-US" sz="1780" dirty="0" smtClean="0">
                <a:solidFill>
                  <a:srgbClr val="FF0000"/>
                </a:solidFill>
                <a:latin typeface="Arial" panose="020B0604020202020204" pitchFamily="34" charset="0"/>
                <a:cs typeface="Arial" panose="020B0604020202020204" pitchFamily="34" charset="0"/>
              </a:rPr>
              <a:t>new varieties of drinks to sell in this market? </a:t>
            </a:r>
            <a:br>
              <a:rPr lang="en-US" sz="1780" dirty="0" smtClean="0">
                <a:solidFill>
                  <a:srgbClr val="FF0000"/>
                </a:solidFill>
                <a:latin typeface="Arial" panose="020B0604020202020204" pitchFamily="34" charset="0"/>
                <a:cs typeface="Arial" panose="020B0604020202020204" pitchFamily="34" charset="0"/>
              </a:rPr>
            </a:br>
            <a:r>
              <a:rPr lang="en-US" sz="1780" dirty="0" smtClean="0">
                <a:solidFill>
                  <a:srgbClr val="FF0000"/>
                </a:solidFill>
                <a:latin typeface="Arial" panose="020B0604020202020204" pitchFamily="34" charset="0"/>
                <a:cs typeface="Arial" panose="020B0604020202020204" pitchFamily="34" charset="0"/>
              </a:rPr>
              <a:t>Explain your answer.</a:t>
            </a:r>
          </a:p>
          <a:p>
            <a:pPr marL="519113" indent="-333375">
              <a:buClr>
                <a:srgbClr val="00B050"/>
              </a:buClr>
              <a:buFont typeface="+mj-lt"/>
              <a:buAutoNum type="alphaLcParenR"/>
            </a:pPr>
            <a:r>
              <a:rPr lang="en-US" sz="1780" dirty="0" smtClean="0">
                <a:solidFill>
                  <a:srgbClr val="FF0000"/>
                </a:solidFill>
                <a:latin typeface="Arial" panose="020B0604020202020204" pitchFamily="34" charset="0"/>
                <a:cs typeface="Arial" panose="020B0604020202020204" pitchFamily="34" charset="0"/>
              </a:rPr>
              <a:t>Identify who could be the new customer of these </a:t>
            </a:r>
            <a:br>
              <a:rPr lang="en-US" sz="1780" dirty="0" smtClean="0">
                <a:solidFill>
                  <a:srgbClr val="FF0000"/>
                </a:solidFill>
                <a:latin typeface="Arial" panose="020B0604020202020204" pitchFamily="34" charset="0"/>
                <a:cs typeface="Arial" panose="020B0604020202020204" pitchFamily="34" charset="0"/>
              </a:rPr>
            </a:br>
            <a:r>
              <a:rPr lang="en-US" sz="1780" dirty="0" smtClean="0">
                <a:solidFill>
                  <a:srgbClr val="FF0000"/>
                </a:solidFill>
                <a:latin typeface="Arial" panose="020B0604020202020204" pitchFamily="34" charset="0"/>
                <a:cs typeface="Arial" panose="020B0604020202020204" pitchFamily="34" charset="0"/>
              </a:rPr>
              <a:t>drinks.</a:t>
            </a:r>
          </a:p>
          <a:p>
            <a:pPr marL="519113" indent="-333375">
              <a:buClr>
                <a:srgbClr val="00B050"/>
              </a:buClr>
              <a:buFont typeface="+mj-lt"/>
              <a:buAutoNum type="alphaLcParenR"/>
            </a:pPr>
            <a:r>
              <a:rPr lang="en-US" sz="1780" dirty="0" smtClean="0">
                <a:solidFill>
                  <a:srgbClr val="FF0000"/>
                </a:solidFill>
                <a:latin typeface="Arial" panose="020B0604020202020204" pitchFamily="34" charset="0"/>
                <a:cs typeface="Arial" panose="020B0604020202020204" pitchFamily="34" charset="0"/>
              </a:rPr>
              <a:t>Explain what types of advertising and promotion </a:t>
            </a:r>
            <a:br>
              <a:rPr lang="en-US" sz="1780" dirty="0" smtClean="0">
                <a:solidFill>
                  <a:srgbClr val="FF0000"/>
                </a:solidFill>
                <a:latin typeface="Arial" panose="020B0604020202020204" pitchFamily="34" charset="0"/>
                <a:cs typeface="Arial" panose="020B0604020202020204" pitchFamily="34" charset="0"/>
              </a:rPr>
            </a:br>
            <a:r>
              <a:rPr lang="en-US" sz="1780" dirty="0" smtClean="0">
                <a:solidFill>
                  <a:srgbClr val="FF0000"/>
                </a:solidFill>
                <a:latin typeface="Arial" panose="020B0604020202020204" pitchFamily="34" charset="0"/>
                <a:cs typeface="Arial" panose="020B0604020202020204" pitchFamily="34" charset="0"/>
              </a:rPr>
              <a:t>might be effective in attracting these customers.</a:t>
            </a:r>
            <a:endParaRPr lang="en-GB" sz="1780" dirty="0" smtClean="0">
              <a:solidFill>
                <a:srgbClr val="FF0000"/>
              </a:solidFill>
              <a:latin typeface="Arial" panose="020B0604020202020204" pitchFamily="34" charset="0"/>
              <a:cs typeface="Arial" panose="020B0604020202020204" pitchFamily="34" charset="0"/>
            </a:endParaRPr>
          </a:p>
        </p:txBody>
      </p:sp>
      <p:pic>
        <p:nvPicPr>
          <p:cNvPr id="1026" name="Picture 2" descr="https://media.licdn.com/media/p/6/005/08a/218/2d58ea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6426" y="1196752"/>
            <a:ext cx="3594508" cy="1224136"/>
          </a:xfrm>
          <a:prstGeom prst="rect">
            <a:avLst/>
          </a:prstGeom>
          <a:noFill/>
          <a:effectLst>
            <a:outerShdw blurRad="1524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https://encrypted-tbn1.gstatic.com/images?q=tbn:ANd9GcSWOhGGreQSENaS1GEMDvMhOlnqkzxh-qg1RugeqKl2X3J8NFeLE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7810" y="2460311"/>
            <a:ext cx="2048810" cy="2048810"/>
          </a:xfrm>
          <a:prstGeom prst="rect">
            <a:avLst/>
          </a:prstGeom>
          <a:noFill/>
          <a:effectLst>
            <a:outerShdw blurRad="1524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 name="Picture 1">
            <a:hlinkClick r:id="rId5"/>
          </p:cNvPr>
          <p:cNvPicPr>
            <a:picLocks noChangeAspect="1"/>
          </p:cNvPicPr>
          <p:nvPr/>
        </p:nvPicPr>
        <p:blipFill rotWithShape="1">
          <a:blip r:embed="rId6"/>
          <a:srcRect l="3512" t="12594" r="28416" b="7673"/>
          <a:stretch/>
        </p:blipFill>
        <p:spPr>
          <a:xfrm>
            <a:off x="6086835" y="4653136"/>
            <a:ext cx="2733637" cy="1800200"/>
          </a:xfrm>
          <a:prstGeom prst="rect">
            <a:avLst/>
          </a:prstGeom>
          <a:effectLst>
            <a:outerShdw blurRad="152400" dist="38100" dir="2700000" sx="102000" sy="102000" algn="tl" rotWithShape="0">
              <a:prstClr val="black">
                <a:alpha val="40000"/>
              </a:prstClr>
            </a:outerShdw>
          </a:effectLst>
        </p:spPr>
      </p:pic>
      <p:sp>
        <p:nvSpPr>
          <p:cNvPr id="9" name="TextBox 8">
            <a:hlinkClick r:id="rId7" action="ppaction://hlinkfile"/>
          </p:cNvPr>
          <p:cNvSpPr txBox="1"/>
          <p:nvPr/>
        </p:nvSpPr>
        <p:spPr>
          <a:xfrm>
            <a:off x="8420894" y="2503878"/>
            <a:ext cx="360040" cy="646331"/>
          </a:xfrm>
          <a:prstGeom prst="rect">
            <a:avLst/>
          </a:prstGeom>
          <a:noFill/>
        </p:spPr>
        <p:txBody>
          <a:bodyPr wrap="square" rtlCol="0">
            <a:spAutoFit/>
          </a:bodyPr>
          <a:lstStyle/>
          <a:p>
            <a:r>
              <a:rPr lang="en-US" sz="36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924602805"/>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smtClean="0"/>
              <a:t>3.1.2 – Understanding Market Changes</a:t>
            </a:r>
            <a:endParaRPr lang="en-GB" sz="3600" b="1" dirty="0" smtClean="0"/>
          </a:p>
        </p:txBody>
      </p:sp>
      <p:sp>
        <p:nvSpPr>
          <p:cNvPr id="34" name="Rectangle 33"/>
          <p:cNvSpPr/>
          <p:nvPr/>
        </p:nvSpPr>
        <p:spPr>
          <a:xfrm>
            <a:off x="323528" y="1124744"/>
            <a:ext cx="8496944" cy="538455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810" dirty="0" smtClean="0">
                <a:latin typeface="Arial" panose="020B0604020202020204" pitchFamily="34" charset="0"/>
                <a:cs typeface="Arial" panose="020B0604020202020204" pitchFamily="34" charset="0"/>
              </a:rPr>
              <a:t>Sales of goods and services from particular businesses do not stay the same year after year or even month after month. Things don’t stay the same forever! Some markets are changing at a rapid pace, such as mobile (cell) phones, whereas other markets such as breakfast cereals, don’t change very quickly.</a:t>
            </a:r>
          </a:p>
          <a:p>
            <a:pPr>
              <a:buClr>
                <a:srgbClr val="00B050"/>
              </a:buClr>
            </a:pPr>
            <a:r>
              <a:rPr lang="en-US" sz="1810" b="1" dirty="0" smtClean="0">
                <a:latin typeface="Arial" panose="020B0604020202020204" pitchFamily="34" charset="0"/>
                <a:cs typeface="Arial" panose="020B0604020202020204" pitchFamily="34" charset="0"/>
              </a:rPr>
              <a:t>Why Customer/Consumer spending patterns change</a:t>
            </a:r>
          </a:p>
          <a:p>
            <a:pPr marL="457200" indent="-231775">
              <a:buClr>
                <a:srgbClr val="00B050"/>
              </a:buClr>
              <a:buFont typeface="Arial" panose="020B0604020202020204" pitchFamily="34" charset="0"/>
              <a:buChar char="•"/>
            </a:pPr>
            <a:r>
              <a:rPr lang="en-US" sz="1810" b="1" dirty="0" smtClean="0">
                <a:latin typeface="Arial" panose="020B0604020202020204" pitchFamily="34" charset="0"/>
                <a:cs typeface="Arial" panose="020B0604020202020204" pitchFamily="34" charset="0"/>
              </a:rPr>
              <a:t>Consumers tastes and fashions change – </a:t>
            </a:r>
            <a:r>
              <a:rPr lang="en-US" sz="1810" dirty="0" smtClean="0">
                <a:latin typeface="Arial" panose="020B0604020202020204" pitchFamily="34" charset="0"/>
                <a:cs typeface="Arial" panose="020B0604020202020204" pitchFamily="34" charset="0"/>
              </a:rPr>
              <a:t>fashions may change for clothes and so consumers may want different styles of clothes to those they wore last year.</a:t>
            </a:r>
          </a:p>
          <a:p>
            <a:pPr marL="457200" indent="-231775">
              <a:buClr>
                <a:srgbClr val="00B050"/>
              </a:buClr>
              <a:buFont typeface="Arial" panose="020B0604020202020204" pitchFamily="34" charset="0"/>
              <a:buChar char="•"/>
            </a:pPr>
            <a:r>
              <a:rPr lang="en-US" sz="1810" b="1" dirty="0" smtClean="0">
                <a:latin typeface="Arial" panose="020B0604020202020204" pitchFamily="34" charset="0"/>
                <a:cs typeface="Arial" panose="020B0604020202020204" pitchFamily="34" charset="0"/>
              </a:rPr>
              <a:t>Changes in technology - </a:t>
            </a:r>
            <a:r>
              <a:rPr lang="en-US" sz="1810" dirty="0" smtClean="0">
                <a:latin typeface="Arial" panose="020B0604020202020204" pitchFamily="34" charset="0"/>
                <a:cs typeface="Arial" panose="020B0604020202020204" pitchFamily="34" charset="0"/>
              </a:rPr>
              <a:t> with new products being developed, such as iPads and notebooks, sales of standalone computers have fallen in many countries. New products mean old versions/alternatives do not have high sales anyone.</a:t>
            </a:r>
          </a:p>
          <a:p>
            <a:pPr marL="457200" indent="-231775">
              <a:buClr>
                <a:srgbClr val="00B050"/>
              </a:buClr>
              <a:buFont typeface="Arial" panose="020B0604020202020204" pitchFamily="34" charset="0"/>
              <a:buChar char="•"/>
            </a:pPr>
            <a:r>
              <a:rPr lang="en-US" sz="1810" b="1" dirty="0" smtClean="0">
                <a:latin typeface="Arial" panose="020B0604020202020204" pitchFamily="34" charset="0"/>
                <a:cs typeface="Arial" panose="020B0604020202020204" pitchFamily="34" charset="0"/>
              </a:rPr>
              <a:t>Change in incomes – </a:t>
            </a:r>
            <a:r>
              <a:rPr lang="en-US" sz="1810" dirty="0" smtClean="0">
                <a:latin typeface="Arial" panose="020B0604020202020204" pitchFamily="34" charset="0"/>
                <a:cs typeface="Arial" panose="020B0604020202020204" pitchFamily="34" charset="0"/>
              </a:rPr>
              <a:t>if an economy has high unemployment then many consumers will buy cheaper products. If the economy then grows and unemployment falls the sales of more expensive products will increase.</a:t>
            </a:r>
          </a:p>
          <a:p>
            <a:pPr marL="457200" indent="-231775">
              <a:buClr>
                <a:srgbClr val="00B050"/>
              </a:buClr>
              <a:buFont typeface="Arial" panose="020B0604020202020204" pitchFamily="34" charset="0"/>
              <a:buChar char="•"/>
            </a:pPr>
            <a:r>
              <a:rPr lang="en-US" sz="1810" b="1" dirty="0" smtClean="0">
                <a:latin typeface="Arial" panose="020B0604020202020204" pitchFamily="34" charset="0"/>
                <a:cs typeface="Arial" panose="020B0604020202020204" pitchFamily="34" charset="0"/>
              </a:rPr>
              <a:t>Ageing populations – </a:t>
            </a:r>
            <a:r>
              <a:rPr lang="en-US" sz="1810" dirty="0" smtClean="0">
                <a:latin typeface="Arial" panose="020B0604020202020204" pitchFamily="34" charset="0"/>
                <a:cs typeface="Arial" panose="020B0604020202020204" pitchFamily="34" charset="0"/>
              </a:rPr>
              <a:t>the age structure of the population in many countries is changing to a greater percentage of older people. This has changed the type of products which are increasing in demand, such as anti-ageing face creams for women.</a:t>
            </a:r>
            <a:endParaRPr lang="en-GB" sz="1810" b="1"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133</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9983427"/>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smtClean="0"/>
              <a:t>3.1.2 – Understanding Market Changes</a:t>
            </a:r>
            <a:endParaRPr lang="en-GB" sz="3600" b="1" dirty="0" smtClean="0"/>
          </a:p>
        </p:txBody>
      </p:sp>
      <p:sp>
        <p:nvSpPr>
          <p:cNvPr id="34" name="Rectangle 33"/>
          <p:cNvSpPr/>
          <p:nvPr/>
        </p:nvSpPr>
        <p:spPr>
          <a:xfrm>
            <a:off x="323528" y="1124744"/>
            <a:ext cx="6336704" cy="5663089"/>
          </a:xfrm>
          <a:prstGeom prst="rect">
            <a:avLst/>
          </a:prstGeom>
        </p:spPr>
        <p:txBody>
          <a:bodyPr wrap="square">
            <a:spAutoFit/>
          </a:bodyPr>
          <a:lstStyle/>
          <a:p>
            <a:pPr>
              <a:buClr>
                <a:srgbClr val="00B050"/>
              </a:buClr>
            </a:pPr>
            <a:r>
              <a:rPr lang="en-US" sz="1810" b="1" dirty="0" smtClean="0">
                <a:latin typeface="Arial" panose="020B0604020202020204" pitchFamily="34" charset="0"/>
                <a:cs typeface="Arial" panose="020B0604020202020204" pitchFamily="34" charset="0"/>
              </a:rPr>
              <a:t>The Power and importance of Changing Customer Needs</a:t>
            </a:r>
          </a:p>
          <a:p>
            <a:pPr marL="342900" indent="-342900">
              <a:buClr>
                <a:srgbClr val="00B050"/>
              </a:buClr>
              <a:buFont typeface="Wingdings 3" panose="05040102010807070707" pitchFamily="18" charset="2"/>
              <a:buChar char=""/>
            </a:pPr>
            <a:r>
              <a:rPr lang="en-US" sz="1810" dirty="0" smtClean="0">
                <a:latin typeface="Arial" panose="020B0604020202020204" pitchFamily="34" charset="0"/>
                <a:cs typeface="Arial" panose="020B0604020202020204" pitchFamily="34" charset="0"/>
              </a:rPr>
              <a:t>If businesses fail to respond to customer needs then they are likely to fail. Customers are ‘king’ because as their needs change, it is the businesses which research and know what these changes are, and respond to them, that will be the ones which are successful.</a:t>
            </a:r>
          </a:p>
          <a:p>
            <a:pPr>
              <a:buClr>
                <a:srgbClr val="00B050"/>
              </a:buClr>
            </a:pPr>
            <a:r>
              <a:rPr lang="en-US" sz="1810" b="1" dirty="0" smtClean="0">
                <a:latin typeface="Arial" panose="020B0604020202020204" pitchFamily="34" charset="0"/>
                <a:cs typeface="Arial" panose="020B0604020202020204" pitchFamily="34" charset="0"/>
              </a:rPr>
              <a:t>Why have some Markets become more competitive?</a:t>
            </a:r>
          </a:p>
          <a:p>
            <a:pPr marL="342900" indent="-342900">
              <a:buClr>
                <a:srgbClr val="00B050"/>
              </a:buClr>
              <a:buFont typeface="Wingdings 3" panose="05040102010807070707" pitchFamily="18" charset="2"/>
              <a:buChar char=""/>
            </a:pPr>
            <a:r>
              <a:rPr lang="en-US" sz="1810" dirty="0" smtClean="0">
                <a:latin typeface="Arial" panose="020B0604020202020204" pitchFamily="34" charset="0"/>
                <a:cs typeface="Arial" panose="020B0604020202020204" pitchFamily="34" charset="0"/>
              </a:rPr>
              <a:t>Globalisation of markets has meant that products are increasingly sold all over the world (see PPT 6.2)</a:t>
            </a:r>
          </a:p>
          <a:p>
            <a:pPr marL="342900" indent="-342900">
              <a:buClr>
                <a:srgbClr val="00B050"/>
              </a:buClr>
              <a:buFont typeface="Wingdings 3" panose="05040102010807070707" pitchFamily="18" charset="2"/>
              <a:buChar char=""/>
            </a:pPr>
            <a:r>
              <a:rPr lang="en-US" sz="1810" dirty="0" smtClean="0">
                <a:latin typeface="Arial" panose="020B0604020202020204" pitchFamily="34" charset="0"/>
                <a:cs typeface="Arial" panose="020B0604020202020204" pitchFamily="34" charset="0"/>
              </a:rPr>
              <a:t>Transportation improvements have meant that it is easier to get products from one part of the world to another part of the world.</a:t>
            </a:r>
          </a:p>
          <a:p>
            <a:pPr marL="342900" indent="-342900">
              <a:buClr>
                <a:srgbClr val="00B050"/>
              </a:buClr>
              <a:buFont typeface="Wingdings 3" panose="05040102010807070707" pitchFamily="18" charset="2"/>
              <a:buChar char=""/>
            </a:pPr>
            <a:r>
              <a:rPr lang="en-US" sz="1810" dirty="0" smtClean="0">
                <a:latin typeface="Arial" panose="020B0604020202020204" pitchFamily="34" charset="0"/>
                <a:cs typeface="Arial" panose="020B0604020202020204" pitchFamily="34" charset="0"/>
              </a:rPr>
              <a:t>Internet / e-commerce has meant that consumers can search fro products and buy from overseas markets. Even some services such as insurance can be bought from businesses base din other countries. Increased consumer information about products and the different international businesses that produce them makes a market much more competitive.</a:t>
            </a:r>
          </a:p>
        </p:txBody>
      </p:sp>
      <p:sp>
        <p:nvSpPr>
          <p:cNvPr id="6" name="Round Same Side Corner Rectangle 5">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134</a:t>
            </a:r>
            <a:endParaRPr lang="en-GB" sz="2400" b="1" dirty="0">
              <a:latin typeface="Arial" panose="020B0604020202020204" pitchFamily="34" charset="0"/>
              <a:cs typeface="Arial" panose="020B0604020202020204" pitchFamily="34" charset="0"/>
            </a:endParaRPr>
          </a:p>
        </p:txBody>
      </p:sp>
      <p:pic>
        <p:nvPicPr>
          <p:cNvPr id="4098" name="Picture 2" descr="http://wiki.ubc.ca/images/2/22/Globalisationmap.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43303" y="1124744"/>
            <a:ext cx="2061490" cy="1309290"/>
          </a:xfrm>
          <a:prstGeom prst="rect">
            <a:avLst/>
          </a:prstGeom>
          <a:noFill/>
          <a:effectLst>
            <a:outerShdw blurRad="1397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0" name="Picture 4" descr="https://learnhumanities.files.wordpress.com/2014/08/wpid-ben-pearse-positive-globalisation-sourc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43303" y="2557891"/>
            <a:ext cx="2061490" cy="1522331"/>
          </a:xfrm>
          <a:prstGeom prst="rect">
            <a:avLst/>
          </a:prstGeom>
          <a:noFill/>
          <a:effectLst>
            <a:outerShdw blurRad="1397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2" name="Picture 6" descr="https://s-media-cache-ak0.pinimg.com/originals/ee/43/75/ee43757e4a89c49d80338a22028bf46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52496" y="4204079"/>
            <a:ext cx="2052295" cy="847877"/>
          </a:xfrm>
          <a:prstGeom prst="rect">
            <a:avLst/>
          </a:prstGeom>
          <a:noFill/>
          <a:effectLst>
            <a:outerShdw blurRad="1397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4" name="Picture 8" descr="http://realsociology.edublogs.org/files/2012/01/Picture15-1adlan3.jpg"/>
          <p:cNvPicPr>
            <a:picLocks noChangeAspect="1" noChangeArrowheads="1"/>
          </p:cNvPicPr>
          <p:nvPr/>
        </p:nvPicPr>
        <p:blipFill rotWithShape="1">
          <a:blip r:embed="rId6">
            <a:extLst>
              <a:ext uri="{28A0092B-C50C-407E-A947-70E740481C1C}">
                <a14:useLocalDpi xmlns:a14="http://schemas.microsoft.com/office/drawing/2010/main" val="0"/>
              </a:ext>
            </a:extLst>
          </a:blip>
          <a:srcRect r="8254" b="8321"/>
          <a:stretch/>
        </p:blipFill>
        <p:spPr bwMode="auto">
          <a:xfrm>
            <a:off x="6732240" y="5175814"/>
            <a:ext cx="2072551" cy="1427594"/>
          </a:xfrm>
          <a:prstGeom prst="rect">
            <a:avLst/>
          </a:prstGeom>
          <a:noFill/>
          <a:effectLst>
            <a:outerShdw blurRad="1397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3017659"/>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smtClean="0"/>
              <a:t>3.1.2 – Understanding Market Changes</a:t>
            </a:r>
            <a:endParaRPr lang="en-GB" sz="3600" b="1" dirty="0" smtClean="0"/>
          </a:p>
        </p:txBody>
      </p:sp>
      <p:sp>
        <p:nvSpPr>
          <p:cNvPr id="34" name="Rectangle 33"/>
          <p:cNvSpPr/>
          <p:nvPr/>
        </p:nvSpPr>
        <p:spPr>
          <a:xfrm>
            <a:off x="323528" y="1124744"/>
            <a:ext cx="6408712" cy="5355312"/>
          </a:xfrm>
          <a:prstGeom prst="rect">
            <a:avLst/>
          </a:prstGeom>
        </p:spPr>
        <p:txBody>
          <a:bodyPr wrap="square">
            <a:spAutoFit/>
          </a:bodyPr>
          <a:lstStyle/>
          <a:p>
            <a:pPr>
              <a:buClr>
                <a:srgbClr val="00B050"/>
              </a:buClr>
            </a:pPr>
            <a:r>
              <a:rPr lang="en-US" b="1" dirty="0" smtClean="0">
                <a:latin typeface="Arial" panose="020B0604020202020204" pitchFamily="34" charset="0"/>
                <a:cs typeface="Arial" panose="020B0604020202020204" pitchFamily="34" charset="0"/>
              </a:rPr>
              <a:t>How can businesses respond to changing spending patterns and increased competition?</a:t>
            </a:r>
          </a:p>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A business will have to take action to maintain its market share whenever there is growth amongst its competitors. This may also be necessary if the image of the business has been harmed by bad publicity in the newspapers or on television (e.g. if a particular doll has harmed a child). In this case the business will need to find ways to convince customers that the problem has been corrected. If it does not, then the sales revenue and profits will go down. Improving or maintaining image is an important factor in improving or maintaining market share.</a:t>
            </a:r>
          </a:p>
          <a:p>
            <a:pPr marL="342900" indent="-342900">
              <a:buClr>
                <a:srgbClr val="00B050"/>
              </a:buClr>
              <a:buFont typeface="Wingdings 3" panose="05040102010807070707" pitchFamily="18" charset="2"/>
              <a:buChar char=""/>
            </a:pPr>
            <a:r>
              <a:rPr lang="en-US" b="1" dirty="0" smtClean="0">
                <a:latin typeface="Arial" panose="020B0604020202020204" pitchFamily="34" charset="0"/>
                <a:cs typeface="Arial" panose="020B0604020202020204" pitchFamily="34" charset="0"/>
              </a:rPr>
              <a:t>Maintain good customer relationships – </a:t>
            </a:r>
            <a:r>
              <a:rPr lang="en-US" dirty="0" smtClean="0">
                <a:latin typeface="Arial" panose="020B0604020202020204" pitchFamily="34" charset="0"/>
                <a:cs typeface="Arial" panose="020B0604020202020204" pitchFamily="34" charset="0"/>
              </a:rPr>
              <a:t>this has a key role in continuing to meet customer needs and it also provides market research information about customers, Marketing departments which become experts on customer needs will respond to these needs and maintain customer loyalty, It has been shown that it is often cheaper to keep existing customers than gain new ones.</a:t>
            </a:r>
          </a:p>
        </p:txBody>
      </p:sp>
      <p:sp>
        <p:nvSpPr>
          <p:cNvPr id="6" name="Round Same Side Corner Rectangle 5">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134</a:t>
            </a:r>
            <a:endParaRPr lang="en-GB" sz="2400" b="1" dirty="0">
              <a:latin typeface="Arial" panose="020B0604020202020204" pitchFamily="34" charset="0"/>
              <a:cs typeface="Arial" panose="020B0604020202020204" pitchFamily="34" charset="0"/>
            </a:endParaRPr>
          </a:p>
        </p:txBody>
      </p:sp>
      <p:pic>
        <p:nvPicPr>
          <p:cNvPr id="5122" name="Picture 2" descr="http://www.quertime.com/wp-content/uploads/2014/05/apple_samsung_nokie_in_the_classroom.jpg"/>
          <p:cNvPicPr>
            <a:picLocks noChangeAspect="1" noChangeArrowheads="1"/>
          </p:cNvPicPr>
          <p:nvPr/>
        </p:nvPicPr>
        <p:blipFill rotWithShape="1">
          <a:blip r:embed="rId3">
            <a:extLst>
              <a:ext uri="{28A0092B-C50C-407E-A947-70E740481C1C}">
                <a14:useLocalDpi xmlns:a14="http://schemas.microsoft.com/office/drawing/2010/main" val="0"/>
              </a:ext>
            </a:extLst>
          </a:blip>
          <a:srcRect l="5383" t="3684" r="4156" b="9771"/>
          <a:stretch/>
        </p:blipFill>
        <p:spPr bwMode="auto">
          <a:xfrm>
            <a:off x="6876256" y="1124744"/>
            <a:ext cx="1944215" cy="1180416"/>
          </a:xfrm>
          <a:prstGeom prst="rect">
            <a:avLst/>
          </a:prstGeom>
          <a:noFill/>
          <a:effectLst>
            <a:outerShdw blurRad="1397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4" name="Picture 4" descr="http://image.slidesharecdn.com/kfcvs-140308093321-phpapp02/95/kfc-vs-mcdonalds-1-638.jpg?cb=139427138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9496" y="2420888"/>
            <a:ext cx="1960975" cy="1472269"/>
          </a:xfrm>
          <a:prstGeom prst="rect">
            <a:avLst/>
          </a:prstGeom>
          <a:noFill/>
          <a:effectLst>
            <a:outerShdw blurRad="1397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6" name="Picture 6" descr="https://i.ytimg.com/vi/U2iN9vBdiEo/maxresdefault.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497" t="4232" r="7863" b="12819"/>
          <a:stretch/>
        </p:blipFill>
        <p:spPr bwMode="auto">
          <a:xfrm>
            <a:off x="6859495" y="4005064"/>
            <a:ext cx="1960975" cy="1068393"/>
          </a:xfrm>
          <a:prstGeom prst="rect">
            <a:avLst/>
          </a:prstGeom>
          <a:noFill/>
          <a:effectLst>
            <a:outerShdw blurRad="1397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8" name="Picture 8" descr="https://www.brandwatch.com/wp-content/uploads/2015/05/Coca_Cola_versus_Pepsi.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788" t="13244" r="11026" b="4444"/>
          <a:stretch/>
        </p:blipFill>
        <p:spPr bwMode="auto">
          <a:xfrm>
            <a:off x="6876256" y="5229200"/>
            <a:ext cx="1944214" cy="1351533"/>
          </a:xfrm>
          <a:prstGeom prst="rect">
            <a:avLst/>
          </a:prstGeom>
          <a:noFill/>
          <a:effectLst>
            <a:outerShdw blurRad="1397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7160404"/>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smtClean="0"/>
              <a:t>3.1.2 – Understanding Market Changes</a:t>
            </a:r>
            <a:endParaRPr lang="en-GB" sz="3600" b="1" dirty="0" smtClean="0"/>
          </a:p>
        </p:txBody>
      </p:sp>
      <p:sp>
        <p:nvSpPr>
          <p:cNvPr id="34" name="Rectangle 33"/>
          <p:cNvSpPr/>
          <p:nvPr/>
        </p:nvSpPr>
        <p:spPr>
          <a:xfrm>
            <a:off x="323528" y="1124744"/>
            <a:ext cx="5904656"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b="1" dirty="0" smtClean="0">
                <a:latin typeface="Arial" panose="020B0604020202020204" pitchFamily="34" charset="0"/>
                <a:cs typeface="Arial" panose="020B0604020202020204" pitchFamily="34" charset="0"/>
              </a:rPr>
              <a:t>Keep improving its existing product</a:t>
            </a:r>
            <a:r>
              <a:rPr lang="en-US" sz="2000" dirty="0" smtClean="0">
                <a:latin typeface="Arial" panose="020B0604020202020204" pitchFamily="34" charset="0"/>
                <a:cs typeface="Arial" panose="020B0604020202020204" pitchFamily="34" charset="0"/>
              </a:rPr>
              <a:t> – this is especially true if its competitors improve their products, By making the goods it sells very different from those produced by competitors the business will become well known for differentiated products. Apple is a good example if a company that reacts to increased competition by making even more advanced products.</a:t>
            </a:r>
          </a:p>
          <a:p>
            <a:pPr marL="342900" indent="-342900">
              <a:buClr>
                <a:srgbClr val="00B050"/>
              </a:buClr>
              <a:buFont typeface="Wingdings 3" panose="05040102010807070707" pitchFamily="18" charset="2"/>
              <a:buChar char=""/>
            </a:pPr>
            <a:r>
              <a:rPr lang="en-US" sz="2000" b="1" dirty="0" smtClean="0">
                <a:latin typeface="Arial" panose="020B0604020202020204" pitchFamily="34" charset="0"/>
                <a:cs typeface="Arial" panose="020B0604020202020204" pitchFamily="34" charset="0"/>
              </a:rPr>
              <a:t>Bring out new products to keep customers’ interest </a:t>
            </a:r>
            <a:r>
              <a:rPr lang="en-US" sz="2000" dirty="0" smtClean="0">
                <a:latin typeface="Arial" panose="020B0604020202020204" pitchFamily="34" charset="0"/>
                <a:cs typeface="Arial" panose="020B0604020202020204" pitchFamily="34" charset="0"/>
              </a:rPr>
              <a:t>in their company rather than their competitors. This will help them to maintain, or even increase, their market share. An example of this would be Microsoft, which keeps on improving and developing its operating systems.</a:t>
            </a:r>
          </a:p>
          <a:p>
            <a:pPr marL="342900" indent="-342900">
              <a:buClr>
                <a:srgbClr val="00B050"/>
              </a:buClr>
              <a:buFont typeface="Wingdings 3" panose="05040102010807070707" pitchFamily="18" charset="2"/>
              <a:buChar char=""/>
            </a:pPr>
            <a:r>
              <a:rPr lang="en-US" sz="2000" b="1" dirty="0" smtClean="0">
                <a:latin typeface="Arial" panose="020B0604020202020204" pitchFamily="34" charset="0"/>
                <a:cs typeface="Arial" panose="020B0604020202020204" pitchFamily="34" charset="0"/>
              </a:rPr>
              <a:t>Keep costs low to maintain competitiveness</a:t>
            </a:r>
            <a:r>
              <a:rPr lang="en-US" sz="2000" dirty="0" smtClean="0">
                <a:latin typeface="Arial" panose="020B0604020202020204" pitchFamily="34" charset="0"/>
                <a:cs typeface="Arial" panose="020B0604020202020204" pitchFamily="34" charset="0"/>
              </a:rPr>
              <a:t> – as this should keep low prices.</a:t>
            </a:r>
            <a:endParaRPr lang="en-US" sz="2000" b="1"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134</a:t>
            </a:r>
            <a:endParaRPr lang="en-GB" sz="2400" b="1" dirty="0">
              <a:latin typeface="Arial" panose="020B0604020202020204" pitchFamily="34" charset="0"/>
              <a:cs typeface="Arial" panose="020B0604020202020204" pitchFamily="34" charset="0"/>
            </a:endParaRPr>
          </a:p>
        </p:txBody>
      </p:sp>
      <p:pic>
        <p:nvPicPr>
          <p:cNvPr id="6146" name="Picture 2" descr="http://resources2.news.com.au/images/2014/03/01/1226841/561290-1022cf66-a02b-11e3-b163-d60ea6e39be3.jpg"/>
          <p:cNvPicPr>
            <a:picLocks noChangeAspect="1" noChangeArrowheads="1"/>
          </p:cNvPicPr>
          <p:nvPr/>
        </p:nvPicPr>
        <p:blipFill rotWithShape="1">
          <a:blip r:embed="rId3">
            <a:extLst>
              <a:ext uri="{28A0092B-C50C-407E-A947-70E740481C1C}">
                <a14:useLocalDpi xmlns:a14="http://schemas.microsoft.com/office/drawing/2010/main" val="0"/>
              </a:ext>
            </a:extLst>
          </a:blip>
          <a:srcRect l="12017" r="17036"/>
          <a:stretch/>
        </p:blipFill>
        <p:spPr bwMode="auto">
          <a:xfrm>
            <a:off x="6189337" y="1124745"/>
            <a:ext cx="2631136" cy="2088232"/>
          </a:xfrm>
          <a:prstGeom prst="rect">
            <a:avLst/>
          </a:prstGeom>
          <a:noFill/>
          <a:effectLst>
            <a:outerShdw blurRad="1397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48" name="Picture 4" descr="https://cdn02.nintendo-europe.com/media/images/08_content_images/support_6/parents_1/CI16_ParentsSection_Hardware_NintendoDS_image600w.png"/>
          <p:cNvPicPr>
            <a:picLocks noChangeAspect="1" noChangeArrowheads="1"/>
          </p:cNvPicPr>
          <p:nvPr/>
        </p:nvPicPr>
        <p:blipFill rotWithShape="1">
          <a:blip r:embed="rId4">
            <a:extLst>
              <a:ext uri="{28A0092B-C50C-407E-A947-70E740481C1C}">
                <a14:useLocalDpi xmlns:a14="http://schemas.microsoft.com/office/drawing/2010/main" val="0"/>
              </a:ext>
            </a:extLst>
          </a:blip>
          <a:srcRect b="14799"/>
          <a:stretch/>
        </p:blipFill>
        <p:spPr bwMode="auto">
          <a:xfrm>
            <a:off x="6189337" y="3645024"/>
            <a:ext cx="2631136" cy="792088"/>
          </a:xfrm>
          <a:prstGeom prst="rect">
            <a:avLst/>
          </a:prstGeom>
          <a:noFill/>
          <a:effectLst>
            <a:outerShdw blurRad="1397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50" name="Picture 6" descr="http://www.gengame.net/wp-content/uploads/2013/02/playstation-retrospective-weekend-wondering-pol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8183" y="4923635"/>
            <a:ext cx="2592289" cy="1457693"/>
          </a:xfrm>
          <a:prstGeom prst="rect">
            <a:avLst/>
          </a:prstGeom>
          <a:noFill/>
          <a:effectLst>
            <a:outerShdw blurRad="1397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6154835"/>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smtClean="0"/>
              <a:t>3.1.2 – Understanding Market Changes</a:t>
            </a:r>
            <a:endParaRPr lang="en-GB" sz="3600" b="1" dirty="0" smtClean="0"/>
          </a:p>
        </p:txBody>
      </p:sp>
      <p:sp>
        <p:nvSpPr>
          <p:cNvPr id="34" name="Rectangle 33"/>
          <p:cNvSpPr/>
          <p:nvPr/>
        </p:nvSpPr>
        <p:spPr>
          <a:xfrm>
            <a:off x="323528" y="1124744"/>
            <a:ext cx="8496944" cy="5618461"/>
          </a:xfrm>
          <a:prstGeom prst="rect">
            <a:avLst/>
          </a:prstGeom>
        </p:spPr>
        <p:txBody>
          <a:bodyPr wrap="square">
            <a:spAutoFit/>
          </a:bodyPr>
          <a:lstStyle/>
          <a:p>
            <a:pPr>
              <a:buClr>
                <a:srgbClr val="00B050"/>
              </a:buClr>
            </a:pPr>
            <a:r>
              <a:rPr lang="en-US" sz="1700" b="1" dirty="0" smtClean="0">
                <a:solidFill>
                  <a:srgbClr val="002060"/>
                </a:solidFill>
                <a:latin typeface="Arial" panose="020B0604020202020204" pitchFamily="34" charset="0"/>
                <a:cs typeface="Arial" panose="020B0604020202020204" pitchFamily="34" charset="0"/>
              </a:rPr>
              <a:t>Case study example</a:t>
            </a:r>
            <a:r>
              <a:rPr lang="en-US" sz="1700" dirty="0" smtClean="0">
                <a:solidFill>
                  <a:srgbClr val="002060"/>
                </a:solidFill>
                <a:latin typeface="Arial" panose="020B0604020202020204" pitchFamily="34" charset="0"/>
                <a:cs typeface="Arial" panose="020B0604020202020204" pitchFamily="34" charset="0"/>
              </a:rPr>
              <a:t> – What happens when change catches up with you?</a:t>
            </a:r>
          </a:p>
          <a:p>
            <a:pPr marL="342900" indent="-342900">
              <a:buClr>
                <a:srgbClr val="00B050"/>
              </a:buClr>
              <a:buFont typeface="Wingdings 3" panose="05040102010807070707" pitchFamily="18" charset="2"/>
              <a:buChar char=""/>
            </a:pPr>
            <a:r>
              <a:rPr lang="en-US" sz="1700" dirty="0" smtClean="0">
                <a:solidFill>
                  <a:srgbClr val="002060"/>
                </a:solidFill>
                <a:latin typeface="Arial" panose="020B0604020202020204" pitchFamily="34" charset="0"/>
                <a:cs typeface="Arial" panose="020B0604020202020204" pitchFamily="34" charset="0"/>
              </a:rPr>
              <a:t>‘The world is changing very fast. Big will not beat small any more. It will be the fast beating the slow.’ (Rupert Murdoch).</a:t>
            </a:r>
          </a:p>
          <a:p>
            <a:pPr marL="342900" indent="-342900">
              <a:buClr>
                <a:srgbClr val="00B050"/>
              </a:buClr>
              <a:buFont typeface="Wingdings 3" panose="05040102010807070707" pitchFamily="18" charset="2"/>
              <a:buChar char=""/>
            </a:pPr>
            <a:r>
              <a:rPr lang="en-US" sz="1700" dirty="0" smtClean="0">
                <a:solidFill>
                  <a:srgbClr val="002060"/>
                </a:solidFill>
                <a:latin typeface="Arial" panose="020B0604020202020204" pitchFamily="34" charset="0"/>
                <a:cs typeface="Arial" panose="020B0604020202020204" pitchFamily="34" charset="0"/>
              </a:rPr>
              <a:t>One of the few things that is certain in this world is change. In a world where technology is advancing at such a rapid pace then change happens even more quickly. It is very important for companies to adapt to change as rapidly as they can.</a:t>
            </a:r>
          </a:p>
          <a:p>
            <a:pPr marL="342900" indent="-342900">
              <a:buClr>
                <a:srgbClr val="00B050"/>
              </a:buClr>
              <a:buFont typeface="Wingdings 3" panose="05040102010807070707" pitchFamily="18" charset="2"/>
              <a:buChar char=""/>
            </a:pPr>
            <a:r>
              <a:rPr lang="en-US" sz="1700" dirty="0" smtClean="0">
                <a:solidFill>
                  <a:srgbClr val="002060"/>
                </a:solidFill>
                <a:latin typeface="Arial" panose="020B0604020202020204" pitchFamily="34" charset="0"/>
                <a:cs typeface="Arial" panose="020B0604020202020204" pitchFamily="34" charset="0"/>
              </a:rPr>
              <a:t>Take the example of Kodak, which filed for bankruptcy in 2012 in a bid to survive a cash crisis, caused by the falling sales of its photographic film for cameras (as digital cameras had taken over the market). Kodak, a pioneer in the photographic film business, has tried to restructure to become a seller of consumer products like cameras.</a:t>
            </a:r>
          </a:p>
          <a:p>
            <a:pPr marL="342900" indent="-342900">
              <a:buClr>
                <a:srgbClr val="00B050"/>
              </a:buClr>
              <a:buFont typeface="Wingdings 3" panose="05040102010807070707" pitchFamily="18" charset="2"/>
              <a:buChar char=""/>
            </a:pPr>
            <a:r>
              <a:rPr lang="en-US" sz="1700" dirty="0" smtClean="0">
                <a:solidFill>
                  <a:srgbClr val="002060"/>
                </a:solidFill>
                <a:latin typeface="Arial" panose="020B0604020202020204" pitchFamily="34" charset="0"/>
                <a:cs typeface="Arial" panose="020B0604020202020204" pitchFamily="34" charset="0"/>
              </a:rPr>
              <a:t>Consumers’ preference for digital cameras is on the rise in India, with the market for digital cameras growing at 40% in volume terms (according to industry estimates). Prices of digital cameras are falling, and with additional features that allow video recording it means camera manufacturers such as Sony, Canon and Samsung are enjoying rising sales.</a:t>
            </a:r>
          </a:p>
          <a:p>
            <a:pPr>
              <a:buClr>
                <a:srgbClr val="00B050"/>
              </a:buClr>
            </a:pPr>
            <a:r>
              <a:rPr lang="en-US" sz="1700" b="1" dirty="0" smtClean="0">
                <a:solidFill>
                  <a:srgbClr val="FF0000"/>
                </a:solidFill>
                <a:latin typeface="Arial" panose="020B0604020202020204" pitchFamily="34" charset="0"/>
                <a:cs typeface="Arial" panose="020B0604020202020204" pitchFamily="34" charset="0"/>
              </a:rPr>
              <a:t>Activity 10.3 </a:t>
            </a:r>
            <a:r>
              <a:rPr lang="en-US" sz="1700" dirty="0" smtClean="0">
                <a:solidFill>
                  <a:srgbClr val="FF0000"/>
                </a:solidFill>
                <a:latin typeface="Arial" panose="020B0604020202020204" pitchFamily="34" charset="0"/>
                <a:cs typeface="Arial" panose="020B0604020202020204" pitchFamily="34" charset="0"/>
              </a:rPr>
              <a:t>– using the case study above.</a:t>
            </a:r>
          </a:p>
          <a:p>
            <a:pPr marL="342900" indent="-342900">
              <a:buClr>
                <a:srgbClr val="00B050"/>
              </a:buClr>
              <a:buFont typeface="Wingdings 3" panose="05040102010807070707" pitchFamily="18" charset="2"/>
              <a:buChar char=""/>
            </a:pPr>
            <a:r>
              <a:rPr lang="en-US" sz="1700" dirty="0" smtClean="0">
                <a:solidFill>
                  <a:srgbClr val="FF0000"/>
                </a:solidFill>
                <a:latin typeface="Arial" panose="020B0604020202020204" pitchFamily="34" charset="0"/>
                <a:cs typeface="Arial" panose="020B0604020202020204" pitchFamily="34" charset="0"/>
              </a:rPr>
              <a:t>Why has Kodak got into financial difficulties? Explain your answer.</a:t>
            </a:r>
          </a:p>
          <a:p>
            <a:pPr marL="342900" indent="-342900">
              <a:buClr>
                <a:srgbClr val="00B050"/>
              </a:buClr>
              <a:buFont typeface="Wingdings 3" panose="05040102010807070707" pitchFamily="18" charset="2"/>
              <a:buChar char=""/>
            </a:pPr>
            <a:r>
              <a:rPr lang="en-US" sz="1700" dirty="0" smtClean="0">
                <a:solidFill>
                  <a:srgbClr val="FF0000"/>
                </a:solidFill>
                <a:latin typeface="Arial" panose="020B0604020202020204" pitchFamily="34" charset="0"/>
                <a:cs typeface="Arial" panose="020B0604020202020204" pitchFamily="34" charset="0"/>
              </a:rPr>
              <a:t>Suggest how keeping in close contact with customers might have avoided this problem.</a:t>
            </a:r>
          </a:p>
        </p:txBody>
      </p:sp>
      <p:sp>
        <p:nvSpPr>
          <p:cNvPr id="6" name="Round Same Side Corner Rectangle 5">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135</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6490612"/>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200" dirty="0" smtClean="0"/>
              <a:t>3.1.3 – What is Meant by a Market? - Mass</a:t>
            </a:r>
            <a:endParaRPr lang="en-GB" sz="3200" b="1" dirty="0" smtClean="0"/>
          </a:p>
        </p:txBody>
      </p:sp>
      <p:sp>
        <p:nvSpPr>
          <p:cNvPr id="34" name="Rectangle 33"/>
          <p:cNvSpPr/>
          <p:nvPr/>
        </p:nvSpPr>
        <p:spPr>
          <a:xfrm>
            <a:off x="323528" y="1124744"/>
            <a:ext cx="6264696" cy="548150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60" dirty="0" smtClean="0">
                <a:latin typeface="Arial" panose="020B0604020202020204" pitchFamily="34" charset="0"/>
                <a:cs typeface="Arial" panose="020B0604020202020204" pitchFamily="34" charset="0"/>
              </a:rPr>
              <a:t>A market for a particular good or service is made up of the total number of customers and potential customers as well as sellers for that particular good or service. It can be measured by total number of sales or by the value of the sales for that good or service by all suppliers to that particular good or service. These markets can be either mass markets or niche markets.</a:t>
            </a:r>
          </a:p>
          <a:p>
            <a:pPr>
              <a:buClr>
                <a:srgbClr val="00B050"/>
              </a:buClr>
            </a:pPr>
            <a:r>
              <a:rPr lang="en-US" sz="2060" b="1" dirty="0" smtClean="0">
                <a:latin typeface="Arial" panose="020B0604020202020204" pitchFamily="34" charset="0"/>
                <a:cs typeface="Arial" panose="020B0604020202020204" pitchFamily="34" charset="0"/>
              </a:rPr>
              <a:t>Mass Marketing</a:t>
            </a:r>
          </a:p>
          <a:p>
            <a:pPr marL="342900" indent="-342900">
              <a:buClr>
                <a:srgbClr val="00B050"/>
              </a:buClr>
              <a:buFont typeface="Wingdings 3" panose="05040102010807070707" pitchFamily="18" charset="2"/>
              <a:buChar char=""/>
            </a:pPr>
            <a:r>
              <a:rPr lang="en-US" sz="2060" dirty="0" smtClean="0">
                <a:latin typeface="Arial" panose="020B0604020202020204" pitchFamily="34" charset="0"/>
                <a:cs typeface="Arial" panose="020B0604020202020204" pitchFamily="34" charset="0"/>
              </a:rPr>
              <a:t>If a product has a very large number of sales it could be said to be sold to a </a:t>
            </a:r>
            <a:r>
              <a:rPr lang="en-US" sz="2060" b="1" dirty="0" smtClean="0">
                <a:solidFill>
                  <a:srgbClr val="FF0000"/>
                </a:solidFill>
                <a:latin typeface="Arial" panose="020B0604020202020204" pitchFamily="34" charset="0"/>
                <a:cs typeface="Arial" panose="020B0604020202020204" pitchFamily="34" charset="0"/>
              </a:rPr>
              <a:t>mass market</a:t>
            </a:r>
            <a:r>
              <a:rPr lang="en-US" sz="2060" dirty="0" smtClean="0">
                <a:solidFill>
                  <a:srgbClr val="FF0000"/>
                </a:solidFill>
                <a:latin typeface="Arial" panose="020B0604020202020204" pitchFamily="34" charset="0"/>
                <a:cs typeface="Arial" panose="020B0604020202020204" pitchFamily="34" charset="0"/>
              </a:rPr>
              <a:t> </a:t>
            </a:r>
            <a:r>
              <a:rPr lang="en-US" sz="2060" dirty="0" smtClean="0">
                <a:latin typeface="Arial" panose="020B0604020202020204" pitchFamily="34" charset="0"/>
                <a:cs typeface="Arial" panose="020B0604020202020204" pitchFamily="34" charset="0"/>
              </a:rPr>
              <a:t>(many people in the population will buy this product, for example aspirin, washing powder, soap). Products are designed to appeal to the whole market and therefor advertising and promotions are intended to appeal to most customers.</a:t>
            </a:r>
          </a:p>
        </p:txBody>
      </p:sp>
      <p:sp>
        <p:nvSpPr>
          <p:cNvPr id="6" name="Round Same Side Corner Rectangle 5">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135</a:t>
            </a:r>
            <a:endParaRPr lang="en-GB" sz="2400" b="1" dirty="0">
              <a:latin typeface="Arial" panose="020B0604020202020204" pitchFamily="34" charset="0"/>
              <a:cs typeface="Arial" panose="020B0604020202020204" pitchFamily="34" charset="0"/>
            </a:endParaRPr>
          </a:p>
        </p:txBody>
      </p:sp>
      <p:pic>
        <p:nvPicPr>
          <p:cNvPr id="8194" name="Picture 2" descr="http://www.anirama.com/eet/wp-content/uploads/2013/03/markets-300x225.jpg"/>
          <p:cNvPicPr>
            <a:picLocks noChangeAspect="1" noChangeArrowheads="1"/>
          </p:cNvPicPr>
          <p:nvPr/>
        </p:nvPicPr>
        <p:blipFill rotWithShape="1">
          <a:blip r:embed="rId3">
            <a:extLst>
              <a:ext uri="{28A0092B-C50C-407E-A947-70E740481C1C}">
                <a14:useLocalDpi xmlns:a14="http://schemas.microsoft.com/office/drawing/2010/main" val="0"/>
              </a:ext>
            </a:extLst>
          </a:blip>
          <a:srcRect l="2520" t="2437" r="4241"/>
          <a:stretch/>
        </p:blipFill>
        <p:spPr bwMode="auto">
          <a:xfrm>
            <a:off x="6732240" y="1196752"/>
            <a:ext cx="2088232" cy="1638817"/>
          </a:xfrm>
          <a:prstGeom prst="rect">
            <a:avLst/>
          </a:prstGeom>
          <a:noFill/>
          <a:effectLst>
            <a:outerShdw blurRad="1778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196" name="Picture 4" descr="http://upload.wikimedia.org/wikipedia/commons/thumb/0/04/Birmingham_Wholesale_Markets.jpg/350px-Birmingham_Wholesale_Market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2996952"/>
            <a:ext cx="2088232" cy="1390166"/>
          </a:xfrm>
          <a:prstGeom prst="rect">
            <a:avLst/>
          </a:prstGeom>
          <a:noFill/>
          <a:effectLst>
            <a:outerShdw blurRad="1397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198" name="Picture 6" descr="http://alexbaillie.files.wordpress.com/2010/08/mass-marketing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240" y="4630085"/>
            <a:ext cx="2088232" cy="1895259"/>
          </a:xfrm>
          <a:prstGeom prst="rect">
            <a:avLst/>
          </a:prstGeom>
          <a:noFill/>
          <a:effectLst>
            <a:outerShdw blurRad="1397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0432001"/>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200" dirty="0" smtClean="0"/>
              <a:t>3.1.3 – What is Meant by a Market? - Mass</a:t>
            </a:r>
            <a:endParaRPr lang="en-GB" sz="3200" b="1" dirty="0" smtClean="0"/>
          </a:p>
        </p:txBody>
      </p:sp>
      <p:sp>
        <p:nvSpPr>
          <p:cNvPr id="34" name="Rectangle 33"/>
          <p:cNvSpPr/>
          <p:nvPr/>
        </p:nvSpPr>
        <p:spPr>
          <a:xfrm>
            <a:off x="323528" y="1124744"/>
            <a:ext cx="5976664" cy="532453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The advantages of selling to a mass market are:</a:t>
            </a:r>
          </a:p>
          <a:p>
            <a:pPr marL="568325" indent="-222250">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The sales to these markets are very large</a:t>
            </a:r>
          </a:p>
          <a:p>
            <a:pPr marL="568325" indent="-222250">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The firm can benefit from economies of scale</a:t>
            </a:r>
          </a:p>
          <a:p>
            <a:pPr marL="568325" indent="-222250">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Risks can be spread, as often as the business will sell several different variations of products to the mass market, and if one variety of the product fails then the other products will still sell well.</a:t>
            </a:r>
          </a:p>
          <a:p>
            <a:pPr marL="568325" indent="-222250">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Opportunities for growth of the business due to large potential sales.</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However there are disadvantages:</a:t>
            </a:r>
          </a:p>
          <a:p>
            <a:pPr marL="568325" indent="-219075">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High levels of competition between firms</a:t>
            </a:r>
          </a:p>
          <a:p>
            <a:pPr marL="568325" indent="-219075">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High costs of advertising</a:t>
            </a:r>
          </a:p>
          <a:p>
            <a:pPr marL="568325" indent="-219075">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Standardised products or services are provided and so may not meet the specific needs of all customers or potential customers, therefor leading to loss of sales.</a:t>
            </a:r>
          </a:p>
        </p:txBody>
      </p:sp>
      <p:sp>
        <p:nvSpPr>
          <p:cNvPr id="6" name="Round Same Side Corner Rectangle 5">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135</a:t>
            </a:r>
            <a:endParaRPr lang="en-GB" sz="2400" b="1" dirty="0">
              <a:latin typeface="Arial" panose="020B0604020202020204" pitchFamily="34" charset="0"/>
              <a:cs typeface="Arial" panose="020B0604020202020204" pitchFamily="34" charset="0"/>
            </a:endParaRPr>
          </a:p>
        </p:txBody>
      </p:sp>
      <p:pic>
        <p:nvPicPr>
          <p:cNvPr id="7170" name="Picture 2" descr="http://marketing.marketing91.netdna-cdn.com/wp-content/uploads/2010/12/Strategic-business-units-and-their-advantages.jpg?4ad8a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9126" y="1168523"/>
            <a:ext cx="2461346" cy="1828429"/>
          </a:xfrm>
          <a:prstGeom prst="rect">
            <a:avLst/>
          </a:prstGeom>
          <a:noFill/>
          <a:effectLst>
            <a:outerShdw blurRad="1778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2" name="Picture 4" descr="http://cdn.pocket-lint.com/r/s/970x/assets/images/phpi5npnf.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59126" y="3115589"/>
            <a:ext cx="2461346" cy="1743242"/>
          </a:xfrm>
          <a:prstGeom prst="rect">
            <a:avLst/>
          </a:prstGeom>
          <a:noFill/>
          <a:effectLst>
            <a:outerShdw blurRad="1778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4" name="Picture 6" descr="http://www.adoptahighway.com/Blog/image.axd?picture=2012%2F10%2Ftime-spent.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59126" y="4977468"/>
            <a:ext cx="2461346" cy="1546546"/>
          </a:xfrm>
          <a:prstGeom prst="rect">
            <a:avLst/>
          </a:prstGeom>
          <a:noFill/>
          <a:effectLst>
            <a:outerShdw blurRad="1778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5010939"/>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200" dirty="0" smtClean="0"/>
              <a:t>3.1.3 – What is Meant by a Market? - Niche</a:t>
            </a:r>
            <a:endParaRPr lang="en-GB" sz="3200" b="1" dirty="0" smtClean="0"/>
          </a:p>
        </p:txBody>
      </p:sp>
      <p:sp>
        <p:nvSpPr>
          <p:cNvPr id="34" name="Rectangle 33"/>
          <p:cNvSpPr/>
          <p:nvPr/>
        </p:nvSpPr>
        <p:spPr>
          <a:xfrm>
            <a:off x="323528" y="1124744"/>
            <a:ext cx="6264696" cy="4708981"/>
          </a:xfrm>
          <a:prstGeom prst="rect">
            <a:avLst/>
          </a:prstGeom>
        </p:spPr>
        <p:txBody>
          <a:bodyPr wrap="square">
            <a:spAutoFit/>
          </a:bodyPr>
          <a:lstStyle/>
          <a:p>
            <a:pPr>
              <a:buClr>
                <a:srgbClr val="00B050"/>
              </a:buClr>
            </a:pPr>
            <a:r>
              <a:rPr lang="en-US" sz="2000" b="1" dirty="0" smtClean="0">
                <a:latin typeface="Arial" panose="020B0604020202020204" pitchFamily="34" charset="0"/>
                <a:cs typeface="Arial" panose="020B0604020202020204" pitchFamily="34" charset="0"/>
              </a:rPr>
              <a:t>Niche Marketing</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However some products, often specialized product, are only sold to a very small number of customers who form a very small segment of a much larger market. This is referred to as a </a:t>
            </a:r>
            <a:r>
              <a:rPr lang="en-US" sz="2000" b="1" dirty="0" smtClean="0">
                <a:latin typeface="Arial" panose="020B0604020202020204" pitchFamily="34" charset="0"/>
                <a:cs typeface="Arial" panose="020B0604020202020204" pitchFamily="34" charset="0"/>
              </a:rPr>
              <a:t>Niche Market</a:t>
            </a:r>
            <a:r>
              <a:rPr lang="en-US" sz="2000" dirty="0" smtClean="0">
                <a:latin typeface="Arial" panose="020B0604020202020204" pitchFamily="34" charset="0"/>
                <a:cs typeface="Arial" panose="020B0604020202020204" pitchFamily="34" charset="0"/>
              </a:rPr>
              <a:t>. These products are quite often sold by small firms as they have too few sales for large firms to bother with. E.g. there is a mass market for shops selling food products in any country. However, if there is a small group of migrant workers in that country then food shops selling specialized food for this group may be set up. </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Expensive products, such as Rolex watches or designer clothes, are aimed at a small section of much larger markets.</a:t>
            </a:r>
          </a:p>
        </p:txBody>
      </p:sp>
      <p:sp>
        <p:nvSpPr>
          <p:cNvPr id="6" name="Round Same Side Corner Rectangle 5">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136</a:t>
            </a:r>
            <a:endParaRPr lang="en-GB" sz="2400" b="1" dirty="0">
              <a:latin typeface="Arial" panose="020B0604020202020204" pitchFamily="34" charset="0"/>
              <a:cs typeface="Arial" panose="020B0604020202020204" pitchFamily="34" charset="0"/>
            </a:endParaRPr>
          </a:p>
        </p:txBody>
      </p:sp>
      <p:sp>
        <p:nvSpPr>
          <p:cNvPr id="2" name="TextBox 1"/>
          <p:cNvSpPr txBox="1"/>
          <p:nvPr/>
        </p:nvSpPr>
        <p:spPr>
          <a:xfrm>
            <a:off x="323528" y="5951021"/>
            <a:ext cx="8496944" cy="646331"/>
          </a:xfrm>
          <a:prstGeom prst="rect">
            <a:avLst/>
          </a:prstGeom>
          <a:solidFill>
            <a:schemeClr val="tx2">
              <a:lumMod val="40000"/>
              <a:lumOff val="60000"/>
            </a:schemeClr>
          </a:solidFill>
          <a:ln w="38100">
            <a:solidFill>
              <a:srgbClr val="C00000"/>
            </a:solidFill>
          </a:ln>
        </p:spPr>
        <p:txBody>
          <a:bodyPr wrap="square" rtlCol="0">
            <a:spAutoFit/>
          </a:bodyPr>
          <a:lstStyle/>
          <a:p>
            <a:r>
              <a:rPr lang="en-US" b="1" dirty="0" smtClean="0"/>
              <a:t>Tips for Success </a:t>
            </a:r>
            <a:r>
              <a:rPr lang="en-US" dirty="0" smtClean="0"/>
              <a:t>– Make sure you can the explain the difference between a mass market and a niche market using examples of goods and services.</a:t>
            </a:r>
            <a:endParaRPr lang="en-GB" dirty="0"/>
          </a:p>
        </p:txBody>
      </p:sp>
      <p:pic>
        <p:nvPicPr>
          <p:cNvPr id="22530" name="Picture 2" descr="http://www.marketing-schools.org/images/niche-marketing-graph.jpg"/>
          <p:cNvPicPr>
            <a:picLocks noChangeAspect="1" noChangeArrowheads="1"/>
          </p:cNvPicPr>
          <p:nvPr/>
        </p:nvPicPr>
        <p:blipFill rotWithShape="1">
          <a:blip r:embed="rId3">
            <a:extLst>
              <a:ext uri="{28A0092B-C50C-407E-A947-70E740481C1C}">
                <a14:useLocalDpi xmlns:a14="http://schemas.microsoft.com/office/drawing/2010/main" val="0"/>
              </a:ext>
            </a:extLst>
          </a:blip>
          <a:srcRect l="12311" r="3443"/>
          <a:stretch/>
        </p:blipFill>
        <p:spPr bwMode="auto">
          <a:xfrm>
            <a:off x="6588224" y="1196752"/>
            <a:ext cx="2232248" cy="1522998"/>
          </a:xfrm>
          <a:prstGeom prst="rect">
            <a:avLst/>
          </a:prstGeom>
          <a:noFill/>
          <a:effectLst>
            <a:outerShdw blurRad="1778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2532" name="Picture 4" descr="http://www.rolandberger.com/image/rb_contentpage/rb_1271005.gif?labelClose=Close&amp;labelPrint=Prin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787" t="22139" r="3764" b="8915"/>
          <a:stretch/>
        </p:blipFill>
        <p:spPr bwMode="auto">
          <a:xfrm>
            <a:off x="6585155" y="2880508"/>
            <a:ext cx="2235317" cy="1202010"/>
          </a:xfrm>
          <a:prstGeom prst="rect">
            <a:avLst/>
          </a:prstGeom>
          <a:noFill/>
          <a:effectLst>
            <a:outerShdw blurRad="1778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2534" name="Picture 6" descr="http://www.sell-niches.com/wp-content/uploads/2013/07/niche_examples_C.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6530" y="4263530"/>
            <a:ext cx="2233942" cy="1453106"/>
          </a:xfrm>
          <a:prstGeom prst="rect">
            <a:avLst/>
          </a:prstGeom>
          <a:noFill/>
          <a:effectLst>
            <a:outerShdw blurRad="1778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879094"/>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200" dirty="0" smtClean="0"/>
              <a:t>3.1.3 – What is Meant by a Market? - Niche</a:t>
            </a:r>
            <a:endParaRPr lang="en-GB" sz="3200" b="1" dirty="0" smtClean="0"/>
          </a:p>
        </p:txBody>
      </p:sp>
      <p:sp>
        <p:nvSpPr>
          <p:cNvPr id="34" name="Rectangle 33"/>
          <p:cNvSpPr/>
          <p:nvPr/>
        </p:nvSpPr>
        <p:spPr>
          <a:xfrm>
            <a:off x="323528" y="1124744"/>
            <a:ext cx="6480720" cy="5392245"/>
          </a:xfrm>
          <a:prstGeom prst="rect">
            <a:avLst/>
          </a:prstGeom>
        </p:spPr>
        <p:txBody>
          <a:bodyPr wrap="square">
            <a:spAutoFit/>
          </a:bodyPr>
          <a:lstStyle/>
          <a:p>
            <a:pPr marL="284163" indent="-284163">
              <a:buClr>
                <a:srgbClr val="00B050"/>
              </a:buClr>
              <a:buFont typeface="Wingdings 3" panose="05040102010807070707" pitchFamily="18" charset="2"/>
              <a:buChar char=""/>
            </a:pPr>
            <a:r>
              <a:rPr lang="en-US" sz="1640" dirty="0" smtClean="0">
                <a:latin typeface="Arial" panose="020B0604020202020204" pitchFamily="34" charset="0"/>
                <a:cs typeface="Arial" panose="020B0604020202020204" pitchFamily="34" charset="0"/>
              </a:rPr>
              <a:t>Being able to identify and supply a niche market has advantages:</a:t>
            </a:r>
          </a:p>
          <a:p>
            <a:pPr marL="457200" indent="-222250">
              <a:buClr>
                <a:srgbClr val="00B050"/>
              </a:buClr>
              <a:buFont typeface="Arial" panose="020B0604020202020204" pitchFamily="34" charset="0"/>
              <a:buChar char="•"/>
            </a:pPr>
            <a:r>
              <a:rPr lang="en-US" sz="1640" dirty="0" smtClean="0">
                <a:latin typeface="Arial" panose="020B0604020202020204" pitchFamily="34" charset="0"/>
                <a:cs typeface="Arial" panose="020B0604020202020204" pitchFamily="34" charset="0"/>
              </a:rPr>
              <a:t>Small firms are able to sell to niche markets as large firms may not have identified them but concentrated on the mass market instead. This may avoid competition from the larger businesses.</a:t>
            </a:r>
          </a:p>
          <a:p>
            <a:pPr marL="457200" indent="-222250">
              <a:buClr>
                <a:srgbClr val="00B050"/>
              </a:buClr>
              <a:buFont typeface="Arial" panose="020B0604020202020204" pitchFamily="34" charset="0"/>
              <a:buChar char="•"/>
            </a:pPr>
            <a:r>
              <a:rPr lang="en-US" sz="1640" dirty="0" smtClean="0">
                <a:latin typeface="Arial" panose="020B0604020202020204" pitchFamily="34" charset="0"/>
                <a:cs typeface="Arial" panose="020B0604020202020204" pitchFamily="34" charset="0"/>
              </a:rPr>
              <a:t>The needs of consumers can be focused on and therefor targeted by the firm in a niche market. This will give them an advantage over larger firms who aim to meet the needs of the mass market rather than the needs of those specific customers.</a:t>
            </a:r>
          </a:p>
          <a:p>
            <a:pPr marL="284163" indent="-284163">
              <a:buClr>
                <a:srgbClr val="00B050"/>
              </a:buClr>
              <a:buFont typeface="Wingdings 3" panose="05040102010807070707" pitchFamily="18" charset="2"/>
              <a:buChar char=""/>
            </a:pPr>
            <a:r>
              <a:rPr lang="en-US" sz="1640" dirty="0" smtClean="0">
                <a:latin typeface="Arial" panose="020B0604020202020204" pitchFamily="34" charset="0"/>
                <a:cs typeface="Arial" panose="020B0604020202020204" pitchFamily="34" charset="0"/>
              </a:rPr>
              <a:t>However there are disadvantages of supplying to a niche market</a:t>
            </a:r>
          </a:p>
          <a:p>
            <a:pPr marL="457200" indent="-222250">
              <a:buClr>
                <a:srgbClr val="00B050"/>
              </a:buClr>
              <a:buFont typeface="Arial" panose="020B0604020202020204" pitchFamily="34" charset="0"/>
              <a:buChar char="•"/>
            </a:pPr>
            <a:r>
              <a:rPr lang="en-US" sz="1640" dirty="0" smtClean="0">
                <a:latin typeface="Arial" panose="020B0604020202020204" pitchFamily="34" charset="0"/>
                <a:cs typeface="Arial" panose="020B0604020202020204" pitchFamily="34" charset="0"/>
              </a:rPr>
              <a:t>Niche markets are small and therefor gave a limited number of sales, which means only small businesses can operate in these markets. If the business wants to grow it will need to look outside the niche market to find sales of other products.</a:t>
            </a:r>
          </a:p>
          <a:p>
            <a:pPr marL="457200" indent="-222250">
              <a:buClr>
                <a:srgbClr val="00B050"/>
              </a:buClr>
              <a:buFont typeface="Arial" panose="020B0604020202020204" pitchFamily="34" charset="0"/>
              <a:buChar char="•"/>
            </a:pPr>
            <a:r>
              <a:rPr lang="en-US" sz="1640" dirty="0" smtClean="0">
                <a:latin typeface="Arial" panose="020B0604020202020204" pitchFamily="34" charset="0"/>
                <a:cs typeface="Arial" panose="020B0604020202020204" pitchFamily="34" charset="0"/>
              </a:rPr>
              <a:t>Often businesses in a Niche market will specialize on one product. This means that if the product is no longer in demand the business will fail as the business has not spread its risks. Producing several products rather than just one product means that if one fails there are other products which are still in demand and the business carried on trading.</a:t>
            </a:r>
          </a:p>
        </p:txBody>
      </p:sp>
      <p:sp>
        <p:nvSpPr>
          <p:cNvPr id="6" name="Round Same Side Corner Rectangle 5">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136</a:t>
            </a:r>
            <a:endParaRPr lang="en-GB" sz="2400" b="1" dirty="0">
              <a:latin typeface="Arial" panose="020B0604020202020204" pitchFamily="34" charset="0"/>
              <a:cs typeface="Arial" panose="020B0604020202020204" pitchFamily="34" charset="0"/>
            </a:endParaRPr>
          </a:p>
        </p:txBody>
      </p:sp>
      <p:pic>
        <p:nvPicPr>
          <p:cNvPr id="21506" name="Picture 2" descr="http://tinobusiness.com/wp-content/uploads/2015/09/niche-marketing-model-1-63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949" t="6278" r="3626" b="5341"/>
          <a:stretch/>
        </p:blipFill>
        <p:spPr bwMode="auto">
          <a:xfrm>
            <a:off x="6804248" y="1196752"/>
            <a:ext cx="2016224" cy="1447545"/>
          </a:xfrm>
          <a:prstGeom prst="rect">
            <a:avLst/>
          </a:prstGeom>
          <a:noFill/>
          <a:effectLst>
            <a:outerShdw blurRad="1778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508" name="Picture 4" descr="http://thumbs.dreamstime.com/z/niche-market-difference-mass-sales-per-item-attributing-to-more-total-sales-3359621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0198"/>
          <a:stretch/>
        </p:blipFill>
        <p:spPr bwMode="auto">
          <a:xfrm>
            <a:off x="6804248" y="2791164"/>
            <a:ext cx="2016224" cy="1245152"/>
          </a:xfrm>
          <a:prstGeom prst="rect">
            <a:avLst/>
          </a:prstGeom>
          <a:noFill/>
          <a:effectLst>
            <a:outerShdw blurRad="1778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510" name="Picture 6" descr="http://image.slidesharecdn.com/marketingstrategylesson1unit2-140205045327-phpapp01/95/marketing-strategy-lesson-1-of-marketing-and-some-tqm-stuff-to-look-into-15-638.jpg?cb=1391576068"/>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503" t="25217" r="7181" b="10075"/>
          <a:stretch/>
        </p:blipFill>
        <p:spPr bwMode="auto">
          <a:xfrm>
            <a:off x="6804248" y="4225088"/>
            <a:ext cx="2016224" cy="1148128"/>
          </a:xfrm>
          <a:prstGeom prst="rect">
            <a:avLst/>
          </a:prstGeom>
          <a:noFill/>
          <a:effectLst>
            <a:outerShdw blurRad="1778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5133765"/>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sz="3900" b="1" dirty="0" smtClean="0"/>
              <a:t>How to Answer a Paper 2 Question</a:t>
            </a:r>
          </a:p>
        </p:txBody>
      </p:sp>
      <p:sp>
        <p:nvSpPr>
          <p:cNvPr id="2" name="Rectangle 1"/>
          <p:cNvSpPr/>
          <p:nvPr/>
        </p:nvSpPr>
        <p:spPr>
          <a:xfrm>
            <a:off x="323528" y="1556792"/>
            <a:ext cx="8496944" cy="5004447"/>
          </a:xfrm>
          <a:prstGeom prst="rect">
            <a:avLst/>
          </a:prstGeom>
        </p:spPr>
        <p:txBody>
          <a:bodyPr wrap="square">
            <a:spAutoFit/>
          </a:bodyPr>
          <a:lstStyle/>
          <a:p>
            <a:r>
              <a:rPr lang="en-US" sz="1680" b="1" dirty="0" smtClean="0"/>
              <a:t>In relation to </a:t>
            </a:r>
            <a:r>
              <a:rPr lang="en-US" sz="1680" dirty="0" smtClean="0">
                <a:solidFill>
                  <a:srgbClr val="FF0000"/>
                </a:solidFill>
              </a:rPr>
              <a:t>XXXX, the YYYY (DEFINITION)</a:t>
            </a:r>
            <a:r>
              <a:rPr lang="en-US" sz="1680" dirty="0" smtClean="0"/>
              <a:t> </a:t>
            </a:r>
            <a:r>
              <a:rPr lang="en-US" sz="1680" dirty="0" smtClean="0">
                <a:solidFill>
                  <a:srgbClr val="0070C0"/>
                </a:solidFill>
              </a:rPr>
              <a:t>is relevant (APPLICATION) to the business by</a:t>
            </a:r>
            <a:r>
              <a:rPr lang="en-US" sz="1680" dirty="0" smtClean="0"/>
              <a:t>… </a:t>
            </a:r>
          </a:p>
          <a:p>
            <a:r>
              <a:rPr lang="en-US" sz="1680" b="1" dirty="0" smtClean="0"/>
              <a:t>This means that</a:t>
            </a:r>
            <a:r>
              <a:rPr lang="en-US" sz="1680" dirty="0" smtClean="0"/>
              <a:t> … </a:t>
            </a:r>
            <a:r>
              <a:rPr lang="en-US" sz="1680" dirty="0" smtClean="0">
                <a:solidFill>
                  <a:srgbClr val="FF0000"/>
                </a:solidFill>
              </a:rPr>
              <a:t>(ANALYSIS)</a:t>
            </a:r>
          </a:p>
          <a:p>
            <a:r>
              <a:rPr lang="en-US" sz="1680" b="1" dirty="0" smtClean="0"/>
              <a:t>Therefor</a:t>
            </a:r>
            <a:r>
              <a:rPr lang="en-US" sz="1680" dirty="0" smtClean="0"/>
              <a:t> …. (BALANCE FOR ANALYSIS)</a:t>
            </a:r>
          </a:p>
          <a:p>
            <a:r>
              <a:rPr lang="en-US" sz="1680" b="1" dirty="0" smtClean="0"/>
              <a:t>However</a:t>
            </a:r>
            <a:r>
              <a:rPr lang="en-US" sz="1680" dirty="0" smtClean="0"/>
              <a:t> </a:t>
            </a:r>
            <a:r>
              <a:rPr lang="en-US" sz="1680" dirty="0"/>
              <a:t>…. (BALANCE FOR ANALYSIS</a:t>
            </a:r>
            <a:r>
              <a:rPr lang="en-US" sz="1680" dirty="0" smtClean="0"/>
              <a:t>)</a:t>
            </a:r>
          </a:p>
          <a:p>
            <a:r>
              <a:rPr lang="en-US" sz="1680" b="1" dirty="0" smtClean="0"/>
              <a:t>Based on the evidence</a:t>
            </a:r>
            <a:r>
              <a:rPr lang="en-US" sz="1680" dirty="0" smtClean="0"/>
              <a:t> provided in the Case Study, I would agree/disagree about XXXX because …. (Evaluation)</a:t>
            </a:r>
          </a:p>
          <a:p>
            <a:r>
              <a:rPr lang="en-US" sz="1680" dirty="0" smtClean="0"/>
              <a:t>Example:</a:t>
            </a:r>
          </a:p>
          <a:p>
            <a:r>
              <a:rPr lang="en-US" sz="1680" b="1" dirty="0" smtClean="0"/>
              <a:t>Q1</a:t>
            </a:r>
            <a:r>
              <a:rPr lang="en-US" sz="1680" dirty="0" smtClean="0"/>
              <a:t> – Haltec, a computer company has decided to market the release of a new brand of gaming mouse. In your opinion, how could they use Product as their unique selling point.</a:t>
            </a:r>
          </a:p>
          <a:p>
            <a:r>
              <a:rPr lang="en-US" sz="1680" b="1" dirty="0" smtClean="0"/>
              <a:t>A1</a:t>
            </a:r>
            <a:r>
              <a:rPr lang="en-US" sz="1680" dirty="0" smtClean="0"/>
              <a:t> – In relation to the Product, marketing that is aimed at emphasizing the quality of the product as the best thing about it, this means that Haltec would show the quality in advertisements like magazine adverts. Therefor the audience would be made aware of the good points like size, speed, ability. However this may conflict with its price or the place where they advertise.</a:t>
            </a:r>
          </a:p>
          <a:p>
            <a:r>
              <a:rPr lang="en-US" sz="1680" dirty="0" smtClean="0"/>
              <a:t>Based on the evidence provided in the case study, I would agree that if the product is of good quality then using Product as the USP would benefit the company more than the other P’s in marketing as this is what the customers will look for in computer equipment.</a:t>
            </a:r>
          </a:p>
        </p:txBody>
      </p:sp>
      <p:graphicFrame>
        <p:nvGraphicFramePr>
          <p:cNvPr id="3" name="Table 2"/>
          <p:cNvGraphicFramePr>
            <a:graphicFrameLocks noGrp="1"/>
          </p:cNvGraphicFramePr>
          <p:nvPr>
            <p:extLst/>
          </p:nvPr>
        </p:nvGraphicFramePr>
        <p:xfrm>
          <a:off x="323528" y="1138800"/>
          <a:ext cx="8496944" cy="370840"/>
        </p:xfrm>
        <a:graphic>
          <a:graphicData uri="http://schemas.openxmlformats.org/drawingml/2006/table">
            <a:tbl>
              <a:tblPr firstRow="1" bandRow="1">
                <a:tableStyleId>{5C22544A-7EE6-4342-B048-85BDC9FD1C3A}</a:tableStyleId>
              </a:tblPr>
              <a:tblGrid>
                <a:gridCol w="2124236"/>
                <a:gridCol w="2124236"/>
                <a:gridCol w="2124236"/>
                <a:gridCol w="2124236"/>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1 – Definition</a:t>
                      </a:r>
                    </a:p>
                  </a:txBody>
                  <a:tcPr>
                    <a:solidFill>
                      <a:srgbClr val="F98F8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2 – Application</a:t>
                      </a:r>
                    </a:p>
                  </a:txBody>
                  <a:tcPr>
                    <a:solidFill>
                      <a:srgbClr val="72EA78"/>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3 – Analysis</a:t>
                      </a:r>
                    </a:p>
                  </a:txBody>
                  <a:tcPr>
                    <a:solidFill>
                      <a:schemeClr val="accent5">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4 - Evaluation</a:t>
                      </a:r>
                    </a:p>
                  </a:txBody>
                  <a:tcPr>
                    <a:solidFill>
                      <a:srgbClr val="FFFF00"/>
                    </a:solidFill>
                  </a:tcPr>
                </a:tc>
              </a:tr>
            </a:tbl>
          </a:graphicData>
        </a:graphic>
      </p:graphicFrame>
      <p:sp>
        <p:nvSpPr>
          <p:cNvPr id="4" name="TextBox 3"/>
          <p:cNvSpPr txBox="1"/>
          <p:nvPr/>
        </p:nvSpPr>
        <p:spPr>
          <a:xfrm>
            <a:off x="899592" y="4437112"/>
            <a:ext cx="7920880" cy="274320"/>
          </a:xfrm>
          <a:prstGeom prst="rect">
            <a:avLst/>
          </a:prstGeom>
          <a:solidFill>
            <a:srgbClr val="FF0000">
              <a:alpha val="37000"/>
            </a:srgbClr>
          </a:solidFill>
        </p:spPr>
        <p:txBody>
          <a:bodyPr wrap="square" rtlCol="0">
            <a:spAutoFit/>
          </a:bodyPr>
          <a:lstStyle/>
          <a:p>
            <a:endParaRPr lang="en-GB" dirty="0"/>
          </a:p>
        </p:txBody>
      </p:sp>
      <p:sp>
        <p:nvSpPr>
          <p:cNvPr id="6" name="TextBox 5"/>
          <p:cNvSpPr txBox="1"/>
          <p:nvPr/>
        </p:nvSpPr>
        <p:spPr>
          <a:xfrm>
            <a:off x="395536" y="4700016"/>
            <a:ext cx="3168352" cy="274320"/>
          </a:xfrm>
          <a:prstGeom prst="rect">
            <a:avLst/>
          </a:prstGeom>
          <a:solidFill>
            <a:srgbClr val="FF0000">
              <a:alpha val="37000"/>
            </a:srgbClr>
          </a:solidFill>
        </p:spPr>
        <p:txBody>
          <a:bodyPr wrap="square" rtlCol="0">
            <a:spAutoFit/>
          </a:bodyPr>
          <a:lstStyle/>
          <a:p>
            <a:endParaRPr lang="en-GB" dirty="0"/>
          </a:p>
        </p:txBody>
      </p:sp>
      <p:sp>
        <p:nvSpPr>
          <p:cNvPr id="7" name="TextBox 6"/>
          <p:cNvSpPr txBox="1"/>
          <p:nvPr/>
        </p:nvSpPr>
        <p:spPr>
          <a:xfrm>
            <a:off x="395536" y="5230336"/>
            <a:ext cx="8424936" cy="502920"/>
          </a:xfrm>
          <a:prstGeom prst="rect">
            <a:avLst/>
          </a:prstGeom>
          <a:solidFill>
            <a:schemeClr val="tx2">
              <a:lumMod val="60000"/>
              <a:lumOff val="40000"/>
              <a:alpha val="37000"/>
            </a:schemeClr>
          </a:solidFill>
        </p:spPr>
        <p:txBody>
          <a:bodyPr wrap="square" rtlCol="0">
            <a:spAutoFit/>
          </a:bodyPr>
          <a:lstStyle/>
          <a:p>
            <a:endParaRPr lang="en-GB" dirty="0"/>
          </a:p>
        </p:txBody>
      </p:sp>
      <p:sp>
        <p:nvSpPr>
          <p:cNvPr id="8" name="TextBox 7"/>
          <p:cNvSpPr txBox="1"/>
          <p:nvPr/>
        </p:nvSpPr>
        <p:spPr>
          <a:xfrm>
            <a:off x="3563888" y="4725144"/>
            <a:ext cx="5256584" cy="237744"/>
          </a:xfrm>
          <a:prstGeom prst="rect">
            <a:avLst/>
          </a:prstGeom>
          <a:solidFill>
            <a:srgbClr val="00B050">
              <a:alpha val="37000"/>
            </a:srgbClr>
          </a:solidFill>
        </p:spPr>
        <p:txBody>
          <a:bodyPr wrap="square" rtlCol="0">
            <a:spAutoFit/>
          </a:bodyPr>
          <a:lstStyle/>
          <a:p>
            <a:endParaRPr lang="en-GB" dirty="0"/>
          </a:p>
        </p:txBody>
      </p:sp>
      <p:sp>
        <p:nvSpPr>
          <p:cNvPr id="9" name="TextBox 8"/>
          <p:cNvSpPr txBox="1"/>
          <p:nvPr/>
        </p:nvSpPr>
        <p:spPr>
          <a:xfrm>
            <a:off x="395536" y="5733256"/>
            <a:ext cx="8424936" cy="731520"/>
          </a:xfrm>
          <a:prstGeom prst="rect">
            <a:avLst/>
          </a:prstGeom>
          <a:solidFill>
            <a:srgbClr val="FFFF00">
              <a:alpha val="37000"/>
            </a:srgbClr>
          </a:solidFill>
        </p:spPr>
        <p:txBody>
          <a:bodyPr wrap="square" rtlCol="0">
            <a:spAutoFit/>
          </a:bodyPr>
          <a:lstStyle/>
          <a:p>
            <a:endParaRPr lang="en-GB" dirty="0"/>
          </a:p>
        </p:txBody>
      </p:sp>
      <p:sp>
        <p:nvSpPr>
          <p:cNvPr id="10" name="TextBox 9"/>
          <p:cNvSpPr txBox="1"/>
          <p:nvPr/>
        </p:nvSpPr>
        <p:spPr>
          <a:xfrm>
            <a:off x="395536" y="4988048"/>
            <a:ext cx="3672408" cy="228600"/>
          </a:xfrm>
          <a:prstGeom prst="rect">
            <a:avLst/>
          </a:prstGeom>
          <a:solidFill>
            <a:srgbClr val="00B050">
              <a:alpha val="37000"/>
            </a:srgbClr>
          </a:solidFill>
        </p:spPr>
        <p:txBody>
          <a:bodyPr wrap="square" rtlCol="0">
            <a:spAutoFit/>
          </a:bodyPr>
          <a:lstStyle/>
          <a:p>
            <a:endParaRPr lang="en-GB" dirty="0"/>
          </a:p>
        </p:txBody>
      </p:sp>
      <p:sp>
        <p:nvSpPr>
          <p:cNvPr id="11" name="TextBox 10"/>
          <p:cNvSpPr txBox="1"/>
          <p:nvPr/>
        </p:nvSpPr>
        <p:spPr>
          <a:xfrm>
            <a:off x="4067944" y="4954880"/>
            <a:ext cx="4752528" cy="275456"/>
          </a:xfrm>
          <a:prstGeom prst="rect">
            <a:avLst/>
          </a:prstGeom>
          <a:solidFill>
            <a:schemeClr val="tx2">
              <a:lumMod val="60000"/>
              <a:lumOff val="40000"/>
              <a:alpha val="37000"/>
            </a:schemeClr>
          </a:solidFill>
        </p:spPr>
        <p:txBody>
          <a:bodyPr wrap="square" rtlCol="0">
            <a:spAutoFit/>
          </a:bodyPr>
          <a:lstStyle/>
          <a:p>
            <a:endParaRPr lang="en-GB" dirty="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Tree>
    <p:extLst>
      <p:ext uri="{BB962C8B-B14F-4D97-AF65-F5344CB8AC3E}">
        <p14:creationId xmlns:p14="http://schemas.microsoft.com/office/powerpoint/2010/main" val="5249739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3.1.4 – Market Aimed For</a:t>
            </a:r>
            <a:endParaRPr lang="en-GB" b="1" dirty="0" smtClean="0"/>
          </a:p>
        </p:txBody>
      </p:sp>
      <p:graphicFrame>
        <p:nvGraphicFramePr>
          <p:cNvPr id="25" name="Table 24"/>
          <p:cNvGraphicFramePr>
            <a:graphicFrameLocks noGrp="1"/>
          </p:cNvGraphicFramePr>
          <p:nvPr>
            <p:extLst/>
          </p:nvPr>
        </p:nvGraphicFramePr>
        <p:xfrm>
          <a:off x="6876256" y="1124744"/>
          <a:ext cx="1944217" cy="5350525"/>
        </p:xfrm>
        <a:graphic>
          <a:graphicData uri="http://schemas.openxmlformats.org/drawingml/2006/table">
            <a:tbl>
              <a:tblPr firstRow="1" firstCol="1" lastRow="1" lastCol="1" bandRow="1" bandCol="1">
                <a:tableStyleId>{2D5ABB26-0587-4C30-8999-92F81FD0307C}</a:tableStyleId>
              </a:tblPr>
              <a:tblGrid>
                <a:gridCol w="1944217"/>
              </a:tblGrid>
              <a:tr h="452389">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767810">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Who are the biggest buyers of Mars Bars</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Who decides what cereals to buy in your family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 different colours of wrapper on chocolate bars</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Products that have changes their names</a:t>
                      </a:r>
                    </a:p>
                    <a:p>
                      <a:pPr marL="177800" indent="-177800" algn="l">
                        <a:spcAft>
                          <a:spcPts val="600"/>
                        </a:spcAft>
                        <a:buFontTx/>
                        <a:buBlip>
                          <a:blip r:embed="rId3"/>
                        </a:buBlip>
                      </a:pPr>
                      <a:r>
                        <a:rPr lang="en-US" sz="1560" baseline="0" dirty="0" smtClean="0">
                          <a:solidFill>
                            <a:srgbClr val="FF0000"/>
                          </a:solidFill>
                          <a:effectLst/>
                          <a:latin typeface="Arial" pitchFamily="34" charset="0"/>
                          <a:ea typeface="Times New Roman"/>
                          <a:cs typeface="Arial" pitchFamily="34" charset="0"/>
                        </a:rPr>
                        <a:t>Rebranded products that are similar to big names</a:t>
                      </a:r>
                      <a:endParaRPr lang="en-GB" sz="156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Why Snickers, what was wrong with Marathon</a:t>
                      </a:r>
                      <a:endParaRPr lang="en-GB" sz="156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72039" y="1160367"/>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8" y="1124744"/>
            <a:ext cx="6476502" cy="526297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100" dirty="0" smtClean="0">
                <a:latin typeface="Arial" panose="020B0604020202020204" pitchFamily="34" charset="0"/>
                <a:cs typeface="Arial" panose="020B0604020202020204" pitchFamily="34" charset="0"/>
              </a:rPr>
              <a:t>The market for a particular good or service is made up of the total number of customers and potential customers for that particular goods or service. Market segmentation recognizes that all potential users of a good or service and not all the same, and what appeals to one set of customers many not appeal to others.</a:t>
            </a:r>
          </a:p>
          <a:p>
            <a:pPr marL="342900" indent="-342900">
              <a:buClr>
                <a:srgbClr val="00B050"/>
              </a:buClr>
              <a:buFont typeface="Wingdings 3" panose="05040102010807070707" pitchFamily="18" charset="2"/>
              <a:buChar char=""/>
            </a:pPr>
            <a:r>
              <a:rPr lang="en-US" sz="2100" b="1" dirty="0" smtClean="0">
                <a:solidFill>
                  <a:srgbClr val="FF0000"/>
                </a:solidFill>
                <a:latin typeface="Arial" panose="020B0604020202020204" pitchFamily="34" charset="0"/>
                <a:cs typeface="Arial" panose="020B0604020202020204" pitchFamily="34" charset="0"/>
              </a:rPr>
              <a:t>Market Segmentation </a:t>
            </a:r>
            <a:r>
              <a:rPr lang="en-US" sz="2100" dirty="0" smtClean="0">
                <a:latin typeface="Arial" panose="020B0604020202020204" pitchFamily="34" charset="0"/>
                <a:cs typeface="Arial" panose="020B0604020202020204" pitchFamily="34" charset="0"/>
              </a:rPr>
              <a:t>is when a market is broken down into sub groups which share similar characteristics. For example, chocolates eaten by young people, teenagers and adults if </a:t>
            </a:r>
            <a:r>
              <a:rPr lang="en-US" sz="2100" dirty="0">
                <a:latin typeface="Arial" panose="020B0604020202020204" pitchFamily="34" charset="0"/>
                <a:cs typeface="Arial" panose="020B0604020202020204" pitchFamily="34" charset="0"/>
              </a:rPr>
              <a:t>b</a:t>
            </a:r>
            <a:r>
              <a:rPr lang="en-US" sz="2100" dirty="0" smtClean="0">
                <a:latin typeface="Arial" panose="020B0604020202020204" pitchFamily="34" charset="0"/>
                <a:cs typeface="Arial" panose="020B0604020202020204" pitchFamily="34" charset="0"/>
              </a:rPr>
              <a:t>oth sexes. Different brands of chocolate will appeal to these different groups of people.</a:t>
            </a:r>
          </a:p>
          <a:p>
            <a:pPr marL="342900" indent="-342900">
              <a:buClr>
                <a:srgbClr val="00B050"/>
              </a:buClr>
              <a:buFont typeface="Wingdings 3" panose="05040102010807070707" pitchFamily="18" charset="2"/>
              <a:buChar char=""/>
            </a:pPr>
            <a:r>
              <a:rPr lang="en-US" sz="2100" dirty="0" smtClean="0">
                <a:latin typeface="Arial" panose="020B0604020202020204" pitchFamily="34" charset="0"/>
                <a:cs typeface="Arial" panose="020B0604020202020204" pitchFamily="34" charset="0"/>
              </a:rPr>
              <a:t>A marketing department will divide the whole market into different groups and categories: these are called market segments.</a:t>
            </a:r>
            <a:endParaRPr lang="en-GB" sz="21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03142794"/>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3.1.4 – Market Segment</a:t>
            </a:r>
            <a:endParaRPr lang="en-GB" sz="4000" b="1" dirty="0" smtClean="0"/>
          </a:p>
        </p:txBody>
      </p:sp>
      <p:sp>
        <p:nvSpPr>
          <p:cNvPr id="34" name="Rectangle 33"/>
          <p:cNvSpPr/>
          <p:nvPr/>
        </p:nvSpPr>
        <p:spPr>
          <a:xfrm>
            <a:off x="323528" y="1124744"/>
            <a:ext cx="6336704" cy="5632311"/>
          </a:xfrm>
          <a:prstGeom prst="rect">
            <a:avLst/>
          </a:prstGeom>
        </p:spPr>
        <p:txBody>
          <a:bodyPr wrap="square">
            <a:spAutoFit/>
          </a:bodyPr>
          <a:lstStyle/>
          <a:p>
            <a:pPr marL="284163" indent="-284163">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Each segment is investigated in great detail, When it comes to advertising, the Marketing department know the best places to advertise and the most likely </a:t>
            </a:r>
            <a:r>
              <a:rPr lang="en-US" sz="2000" dirty="0">
                <a:latin typeface="Arial" panose="020B0604020202020204" pitchFamily="34" charset="0"/>
                <a:cs typeface="Arial" panose="020B0604020202020204" pitchFamily="34" charset="0"/>
              </a:rPr>
              <a:t>p</a:t>
            </a:r>
            <a:r>
              <a:rPr lang="en-US" sz="2000" dirty="0" smtClean="0">
                <a:latin typeface="Arial" panose="020B0604020202020204" pitchFamily="34" charset="0"/>
                <a:cs typeface="Arial" panose="020B0604020202020204" pitchFamily="34" charset="0"/>
              </a:rPr>
              <a:t>lace the particular market segment will see the advertisement. They will also know how to design the advertisement to appeal to the particular market segment they are aiming at.</a:t>
            </a:r>
          </a:p>
          <a:p>
            <a:pPr marL="284163" indent="-284163">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An example might be teenagers buying clothes. They might be asked questions about which magazines they read, which television programs they watch, which mobile phone they have and general questions about what they like. This will enable the marketing department to select the best times to advertise, if television advertisements are to be used, and the type of adverts what will appeal to teenagers. They can advertise in magazines that are usually read by teenagers or design a new app for free download.</a:t>
            </a:r>
          </a:p>
        </p:txBody>
      </p:sp>
      <p:sp>
        <p:nvSpPr>
          <p:cNvPr id="6" name="Round Same Side Corner Rectangle 5">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136</a:t>
            </a:r>
            <a:endParaRPr lang="en-GB" sz="2400" b="1" dirty="0">
              <a:latin typeface="Arial" panose="020B0604020202020204" pitchFamily="34" charset="0"/>
              <a:cs typeface="Arial" panose="020B0604020202020204" pitchFamily="34" charset="0"/>
            </a:endParaRPr>
          </a:p>
        </p:txBody>
      </p:sp>
      <p:pic>
        <p:nvPicPr>
          <p:cNvPr id="20482" name="Picture 2" descr="http://s3-eu-west-1.amazonaws.com/tutor2u-media/subjects/business/diagrams/marketing-segmentation-bases1.jpg?mtime=2015031314462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54" t="6872" r="1614" b="10684"/>
          <a:stretch/>
        </p:blipFill>
        <p:spPr bwMode="auto">
          <a:xfrm>
            <a:off x="6588224" y="1196753"/>
            <a:ext cx="2232249" cy="1425412"/>
          </a:xfrm>
          <a:prstGeom prst="rect">
            <a:avLst/>
          </a:prstGeom>
          <a:noFill/>
          <a:effectLst>
            <a:outerShdw blurRad="1778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484" name="Picture 4" descr="http://marketstreetresearch.com/wp-content/uploads/2014/01/Market_Segment_Pi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4" y="2782337"/>
            <a:ext cx="2227665" cy="2446863"/>
          </a:xfrm>
          <a:prstGeom prst="rect">
            <a:avLst/>
          </a:prstGeom>
          <a:noFill/>
          <a:effectLst>
            <a:outerShdw blurRad="1778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486" name="Picture 6" descr="http://legacy.businesscasestudies.co.uk/company_images/3/108/10803433411.jpg"/>
          <p:cNvPicPr>
            <a:picLocks noChangeAspect="1" noChangeArrowheads="1"/>
          </p:cNvPicPr>
          <p:nvPr/>
        </p:nvPicPr>
        <p:blipFill rotWithShape="1">
          <a:blip r:embed="rId5">
            <a:extLst>
              <a:ext uri="{28A0092B-C50C-407E-A947-70E740481C1C}">
                <a14:useLocalDpi xmlns:a14="http://schemas.microsoft.com/office/drawing/2010/main" val="0"/>
              </a:ext>
            </a:extLst>
          </a:blip>
          <a:srcRect r="6825"/>
          <a:stretch/>
        </p:blipFill>
        <p:spPr bwMode="auto">
          <a:xfrm>
            <a:off x="6660232" y="5517232"/>
            <a:ext cx="2155657" cy="856708"/>
          </a:xfrm>
          <a:prstGeom prst="rect">
            <a:avLst/>
          </a:prstGeom>
          <a:noFill/>
          <a:effectLst>
            <a:outerShdw blurRad="1778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7488169"/>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3.1.4 – Market Segment</a:t>
            </a:r>
            <a:endParaRPr lang="en-GB" sz="4000" b="1" dirty="0" smtClean="0"/>
          </a:p>
        </p:txBody>
      </p:sp>
      <p:sp>
        <p:nvSpPr>
          <p:cNvPr id="34" name="Rectangle 33"/>
          <p:cNvSpPr/>
          <p:nvPr/>
        </p:nvSpPr>
        <p:spPr>
          <a:xfrm>
            <a:off x="323528" y="1124744"/>
            <a:ext cx="5904656" cy="5509200"/>
          </a:xfrm>
          <a:prstGeom prst="rect">
            <a:avLst/>
          </a:prstGeom>
          <a:noFill/>
          <a:effectLst>
            <a:outerShdw blurRad="1778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txBody>
          <a:bodyPr wrap="square">
            <a:spAutoFit/>
          </a:bodyPr>
          <a:lstStyle/>
          <a:p>
            <a:pPr marL="395288" indent="-395288">
              <a:buClr>
                <a:srgbClr val="00B050"/>
              </a:buClr>
              <a:buFont typeface="Wingdings 3" panose="05040102010807070707" pitchFamily="18" charset="2"/>
              <a:buChar char=""/>
            </a:pPr>
            <a:r>
              <a:rPr lang="en-US" sz="2200" dirty="0" smtClean="0">
                <a:latin typeface="Arial" panose="020B0604020202020204" pitchFamily="34" charset="0"/>
                <a:cs typeface="Arial" panose="020B0604020202020204" pitchFamily="34" charset="0"/>
              </a:rPr>
              <a:t>Segmenting a market can help a business to:</a:t>
            </a:r>
          </a:p>
          <a:p>
            <a:pPr marL="630238" indent="-285750">
              <a:buClr>
                <a:srgbClr val="00B050"/>
              </a:buClr>
              <a:buFont typeface="Arial" panose="020B0604020202020204" pitchFamily="34" charset="0"/>
              <a:buChar char="•"/>
            </a:pPr>
            <a:r>
              <a:rPr lang="en-US" sz="2200" dirty="0" smtClean="0">
                <a:latin typeface="Arial" panose="020B0604020202020204" pitchFamily="34" charset="0"/>
                <a:cs typeface="Arial" panose="020B0604020202020204" pitchFamily="34" charset="0"/>
              </a:rPr>
              <a:t>Make marketing expenditure cost effective by producing which closely meets the needs of these customers and only targeting its marketing efforts on this segment</a:t>
            </a:r>
          </a:p>
          <a:p>
            <a:pPr marL="630238" indent="-285750">
              <a:buClr>
                <a:srgbClr val="00B050"/>
              </a:buClr>
              <a:buFont typeface="Arial" panose="020B0604020202020204" pitchFamily="34" charset="0"/>
              <a:buChar char="•"/>
            </a:pPr>
            <a:r>
              <a:rPr lang="en-US" sz="2200" dirty="0" smtClean="0">
                <a:latin typeface="Arial" panose="020B0604020202020204" pitchFamily="34" charset="0"/>
                <a:cs typeface="Arial" panose="020B0604020202020204" pitchFamily="34" charset="0"/>
              </a:rPr>
              <a:t>Enjoy higher sales and profits for the business, because of cost-effective marketing</a:t>
            </a:r>
          </a:p>
          <a:p>
            <a:pPr marL="630238" indent="-285750">
              <a:buClr>
                <a:srgbClr val="00B050"/>
              </a:buClr>
              <a:buFont typeface="Arial" panose="020B0604020202020204" pitchFamily="34" charset="0"/>
              <a:buChar char="•"/>
            </a:pPr>
            <a:r>
              <a:rPr lang="en-US" sz="2200" dirty="0" smtClean="0">
                <a:latin typeface="Arial" panose="020B0604020202020204" pitchFamily="34" charset="0"/>
                <a:cs typeface="Arial" panose="020B0604020202020204" pitchFamily="34" charset="0"/>
              </a:rPr>
              <a:t>Identify a market segment which is not having its needs fully met, and therefor offer opportunities to increase sales.</a:t>
            </a:r>
          </a:p>
          <a:p>
            <a:pPr marL="395288" indent="-395288">
              <a:buClr>
                <a:srgbClr val="00B050"/>
              </a:buClr>
              <a:buFont typeface="Wingdings 3" panose="05040102010807070707" pitchFamily="18" charset="2"/>
              <a:buChar char=""/>
            </a:pPr>
            <a:r>
              <a:rPr lang="en-US" sz="2200" dirty="0" smtClean="0">
                <a:latin typeface="Arial" panose="020B0604020202020204" pitchFamily="34" charset="0"/>
                <a:cs typeface="Arial" panose="020B0604020202020204" pitchFamily="34" charset="0"/>
              </a:rPr>
              <a:t>Some of the most common ways of how a market can be segmented are shown in the next slides.</a:t>
            </a:r>
          </a:p>
        </p:txBody>
      </p:sp>
      <p:sp>
        <p:nvSpPr>
          <p:cNvPr id="6" name="Round Same Side Corner Rectangle 5">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136</a:t>
            </a:r>
            <a:endParaRPr lang="en-GB" sz="2400" b="1" dirty="0">
              <a:latin typeface="Arial" panose="020B0604020202020204" pitchFamily="34" charset="0"/>
              <a:cs typeface="Arial" panose="020B0604020202020204" pitchFamily="34" charset="0"/>
            </a:endParaRPr>
          </a:p>
        </p:txBody>
      </p:sp>
      <p:pic>
        <p:nvPicPr>
          <p:cNvPr id="19458" name="Picture 2" descr="http://knowledge.insead.edu/sites/www.insead.edu/files/images/pyramid.png"/>
          <p:cNvPicPr>
            <a:picLocks noChangeAspect="1" noChangeArrowheads="1"/>
          </p:cNvPicPr>
          <p:nvPr/>
        </p:nvPicPr>
        <p:blipFill rotWithShape="1">
          <a:blip r:embed="rId3">
            <a:extLst>
              <a:ext uri="{28A0092B-C50C-407E-A947-70E740481C1C}">
                <a14:useLocalDpi xmlns:a14="http://schemas.microsoft.com/office/drawing/2010/main" val="0"/>
              </a:ext>
            </a:extLst>
          </a:blip>
          <a:srcRect l="5891" b="2349"/>
          <a:stretch/>
        </p:blipFill>
        <p:spPr bwMode="auto">
          <a:xfrm>
            <a:off x="6228184" y="1124744"/>
            <a:ext cx="2592288" cy="2160241"/>
          </a:xfrm>
          <a:prstGeom prst="rect">
            <a:avLst/>
          </a:prstGeom>
          <a:noFill/>
          <a:effectLst>
            <a:outerShdw blurRad="1778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9460" name="Picture 4" descr="http://hashtagsocialmedia.com/blog/wp-content/uploads/2010/02/market-segmentatio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3359843"/>
            <a:ext cx="2592288" cy="3165501"/>
          </a:xfrm>
          <a:prstGeom prst="rect">
            <a:avLst/>
          </a:prstGeom>
          <a:noFill/>
          <a:effectLst>
            <a:outerShdw blurRad="1778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4415764"/>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600" dirty="0" smtClean="0"/>
              <a:t>3.1.4 – Market - Socio Economic Group</a:t>
            </a:r>
            <a:endParaRPr lang="en-GB" sz="3600" b="1" dirty="0" smtClean="0"/>
          </a:p>
        </p:txBody>
      </p:sp>
      <p:sp>
        <p:nvSpPr>
          <p:cNvPr id="34" name="Rectangle 33"/>
          <p:cNvSpPr/>
          <p:nvPr/>
        </p:nvSpPr>
        <p:spPr>
          <a:xfrm>
            <a:off x="323528" y="1124744"/>
            <a:ext cx="6048672" cy="532453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Ways of segmenting a market</a:t>
            </a:r>
          </a:p>
          <a:p>
            <a:pPr marL="342900" indent="-342900">
              <a:buClr>
                <a:srgbClr val="00B050"/>
              </a:buClr>
              <a:buFont typeface="Wingdings 3" panose="05040102010807070707" pitchFamily="18" charset="2"/>
              <a:buChar char=""/>
            </a:pPr>
            <a:r>
              <a:rPr lang="en-US" sz="2000" b="1" dirty="0" smtClean="0">
                <a:solidFill>
                  <a:srgbClr val="FF0000"/>
                </a:solidFill>
                <a:latin typeface="Arial" panose="020B0604020202020204" pitchFamily="34" charset="0"/>
                <a:cs typeface="Arial" panose="020B0604020202020204" pitchFamily="34" charset="0"/>
              </a:rPr>
              <a:t>Socio-Economic Group</a:t>
            </a:r>
            <a:r>
              <a:rPr lang="en-US" sz="2000" dirty="0" smtClean="0">
                <a:solidFill>
                  <a:srgbClr val="FF0000"/>
                </a:solidFill>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 Income groups can be defined by grouping people’s jobs according to how much they are paid, e.g. managers are paid more than office staff, who are paid more than production workers.</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Unemployed people will obviously be the lowest income group. This often means that products are priced differently to target certain income groups. </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For example, cars range in size, performance and price level. Only someone on a high income could afford a Ferrari, but a person on a much lower income might afford to buy a Tata Nano.</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Some perfumes are sold at ow prices whereas other perfumes are very expensive and are aimed at different income groups.</a:t>
            </a:r>
            <a:endParaRPr lang="en-GB" sz="2000" dirty="0" smtClean="0">
              <a:latin typeface="Arial" panose="020B0604020202020204" pitchFamily="34" charset="0"/>
              <a:cs typeface="Arial" panose="020B0604020202020204" pitchFamily="34" charset="0"/>
            </a:endParaRPr>
          </a:p>
        </p:txBody>
      </p:sp>
      <p:pic>
        <p:nvPicPr>
          <p:cNvPr id="2050" name="Picture 2" descr="https://encrypted-tbn1.gstatic.com/images?q=tbn:ANd9GcTXr2WV4HieiUA2cWTlq6Q6K6QfmX9vF3ZRwksfyF3w5Vcev91-F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1174253"/>
            <a:ext cx="2455540" cy="1629587"/>
          </a:xfrm>
          <a:prstGeom prst="rect">
            <a:avLst/>
          </a:prstGeom>
          <a:effectLst>
            <a:outerShdw blurRad="1270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descr="http://g01.s.alicdn.com/kf/UT8JBviXntaXXagOFbXw/111166125/UT8JBviXntaXXagOFbXw.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199" r="11363"/>
          <a:stretch/>
        </p:blipFill>
        <p:spPr bwMode="auto">
          <a:xfrm>
            <a:off x="7861343" y="2996952"/>
            <a:ext cx="940308" cy="1656185"/>
          </a:xfrm>
          <a:prstGeom prst="rect">
            <a:avLst/>
          </a:prstGeom>
          <a:effectLst>
            <a:outerShdw blurRad="1270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6" name="Picture 8" descr="https://s-media-cache-ak0.pinimg.com/236x/af/45/20/af45205a34fd472f8ddab15b06d32e9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2200" y="2853349"/>
            <a:ext cx="769474" cy="1799788"/>
          </a:xfrm>
          <a:prstGeom prst="rect">
            <a:avLst/>
          </a:prstGeom>
          <a:noFill/>
          <a:effectLst>
            <a:outerShdw blurRad="1397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60" name="Picture 12" descr="http://shop.lenovo.com/us/en/mwc/2015/images/portfolio/lenovo-a7000.jpg"/>
          <p:cNvPicPr>
            <a:picLocks noChangeAspect="1" noChangeArrowheads="1"/>
          </p:cNvPicPr>
          <p:nvPr/>
        </p:nvPicPr>
        <p:blipFill rotWithShape="1">
          <a:blip r:embed="rId6">
            <a:extLst>
              <a:ext uri="{28A0092B-C50C-407E-A947-70E740481C1C}">
                <a14:useLocalDpi xmlns:a14="http://schemas.microsoft.com/office/drawing/2010/main" val="0"/>
              </a:ext>
            </a:extLst>
          </a:blip>
          <a:srcRect l="19557" t="3681" r="19512" b="3920"/>
          <a:stretch/>
        </p:blipFill>
        <p:spPr bwMode="auto">
          <a:xfrm>
            <a:off x="6660232" y="4747995"/>
            <a:ext cx="1815733" cy="1849357"/>
          </a:xfrm>
          <a:prstGeom prst="rect">
            <a:avLst/>
          </a:prstGeom>
          <a:effectLst>
            <a:outerShdw blurRad="1270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Round Same Side Corner Rectangle 7">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137</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6845371"/>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200" dirty="0" smtClean="0"/>
              <a:t>3.1.4 – Market – Age, Region and Location</a:t>
            </a:r>
            <a:endParaRPr lang="en-GB" sz="3200" b="1" dirty="0" smtClean="0"/>
          </a:p>
        </p:txBody>
      </p:sp>
      <p:sp>
        <p:nvSpPr>
          <p:cNvPr id="34" name="Rectangle 33"/>
          <p:cNvSpPr/>
          <p:nvPr/>
        </p:nvSpPr>
        <p:spPr>
          <a:xfrm>
            <a:off x="323528" y="1124744"/>
            <a:ext cx="6048672" cy="575542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250" b="1" dirty="0" smtClean="0">
                <a:solidFill>
                  <a:srgbClr val="FF0000"/>
                </a:solidFill>
                <a:latin typeface="Arial" panose="020B0604020202020204" pitchFamily="34" charset="0"/>
                <a:cs typeface="Arial" panose="020B0604020202020204" pitchFamily="34" charset="0"/>
              </a:rPr>
              <a:t>Age </a:t>
            </a:r>
            <a:r>
              <a:rPr lang="en-US" sz="2250" dirty="0" smtClean="0">
                <a:latin typeface="Arial" panose="020B0604020202020204" pitchFamily="34" charset="0"/>
                <a:cs typeface="Arial" panose="020B0604020202020204" pitchFamily="34" charset="0"/>
              </a:rPr>
              <a:t>– The products bought by people of different age groups will not be the same. Young people buy different clothes to elderly people. The toys bought for babies will vary from those bought for older children.</a:t>
            </a:r>
          </a:p>
          <a:p>
            <a:pPr marL="342900" indent="-342900">
              <a:buClr>
                <a:srgbClr val="00B050"/>
              </a:buClr>
              <a:buFont typeface="Wingdings 3" panose="05040102010807070707" pitchFamily="18" charset="2"/>
              <a:buChar char=""/>
            </a:pPr>
            <a:r>
              <a:rPr lang="en-US" sz="2250" b="1" dirty="0" smtClean="0">
                <a:solidFill>
                  <a:srgbClr val="FF0000"/>
                </a:solidFill>
                <a:latin typeface="Arial" panose="020B0604020202020204" pitchFamily="34" charset="0"/>
                <a:cs typeface="Arial" panose="020B0604020202020204" pitchFamily="34" charset="0"/>
              </a:rPr>
              <a:t>Use of Product</a:t>
            </a:r>
            <a:r>
              <a:rPr lang="en-US" sz="2250" dirty="0" smtClean="0">
                <a:latin typeface="Arial" panose="020B0604020202020204" pitchFamily="34" charset="0"/>
                <a:cs typeface="Arial" panose="020B0604020202020204" pitchFamily="34" charset="0"/>
              </a:rPr>
              <a:t> – In different regions of the country people might buy different products. If there are dry and wet parts of the country then waterproof clothing would be sold in the rainy parts but not the dry parts. If the product is exported, then it may need to be slightly changed (e.g. a different name or different packaging) in order to appeal to the tastes of people in other countries.</a:t>
            </a:r>
            <a:endParaRPr lang="en-US" sz="2250" dirty="0">
              <a:latin typeface="Arial" panose="020B0604020202020204" pitchFamily="34" charset="0"/>
              <a:cs typeface="Arial" panose="020B0604020202020204" pitchFamily="34" charset="0"/>
            </a:endParaRPr>
          </a:p>
        </p:txBody>
      </p:sp>
      <p:sp>
        <p:nvSpPr>
          <p:cNvPr id="2" name="AutoShape 8" descr="http://img.deseretnews.com/images/article/contentimagetall/248868/248868.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4118" name="Picture 22" descr="https://couturiermkt.files.wordpress.com/2013/12/da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09" t="13507" r="8971" b="17008"/>
          <a:stretch/>
        </p:blipFill>
        <p:spPr bwMode="auto">
          <a:xfrm>
            <a:off x="6331875" y="3284984"/>
            <a:ext cx="2488597" cy="576064"/>
          </a:xfrm>
          <a:prstGeom prst="rect">
            <a:avLst/>
          </a:prstGeom>
          <a:noFill/>
          <a:effectLst>
            <a:outerShdw blurRad="1270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20" name="Picture 24" descr="http://www.mentalfloss.com/blogs/wp-content/uploads/2012/07/shit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6672" y="3951058"/>
            <a:ext cx="1800200" cy="1350150"/>
          </a:xfrm>
          <a:prstGeom prst="rect">
            <a:avLst/>
          </a:prstGeom>
          <a:noFill/>
          <a:effectLst>
            <a:outerShdw blurRad="1270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rotWithShape="1">
          <a:blip r:embed="rId5"/>
          <a:srcRect l="10706" t="33266" r="47233" b="11610"/>
          <a:stretch/>
        </p:blipFill>
        <p:spPr>
          <a:xfrm>
            <a:off x="6998332" y="5174307"/>
            <a:ext cx="1833550" cy="1351037"/>
          </a:xfrm>
          <a:prstGeom prst="rect">
            <a:avLst/>
          </a:prstGeom>
          <a:effectLst>
            <a:outerShdw blurRad="127000" dist="38100" dir="2700000" sx="102000" sy="102000" algn="tl" rotWithShape="0">
              <a:prstClr val="black">
                <a:alpha val="40000"/>
              </a:prstClr>
            </a:outerShdw>
          </a:effectLst>
        </p:spPr>
      </p:pic>
      <p:pic>
        <p:nvPicPr>
          <p:cNvPr id="9" name="Picture 8"/>
          <p:cNvPicPr>
            <a:picLocks noChangeAspect="1"/>
          </p:cNvPicPr>
          <p:nvPr/>
        </p:nvPicPr>
        <p:blipFill rotWithShape="1">
          <a:blip r:embed="rId6"/>
          <a:srcRect l="14027" t="41141" r="52214" b="18501"/>
          <a:stretch/>
        </p:blipFill>
        <p:spPr>
          <a:xfrm>
            <a:off x="6228184" y="1208557"/>
            <a:ext cx="1696579" cy="1140323"/>
          </a:xfrm>
          <a:prstGeom prst="rect">
            <a:avLst/>
          </a:prstGeom>
          <a:effectLst>
            <a:outerShdw blurRad="127000" dist="38100" dir="2700000" sx="102000" sy="102000" algn="tl" rotWithShape="0">
              <a:prstClr val="black">
                <a:alpha val="40000"/>
              </a:prstClr>
            </a:outerShdw>
          </a:effectLst>
        </p:spPr>
      </p:pic>
      <p:pic>
        <p:nvPicPr>
          <p:cNvPr id="4130" name="Picture 34" descr="https://alextoys.files.wordpress.com/2012/02/alex-toy-fair-ad.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64382" y="1484784"/>
            <a:ext cx="1246113" cy="1678042"/>
          </a:xfrm>
          <a:prstGeom prst="rect">
            <a:avLst/>
          </a:prstGeom>
          <a:noFill/>
          <a:effectLst>
            <a:outerShdw blurRad="1270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Round Same Side Corner Rectangle 9">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137</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9537867"/>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200" dirty="0" smtClean="0"/>
              <a:t>3.1.4 – Market – Gender, Use and Lifestyle</a:t>
            </a:r>
            <a:endParaRPr lang="en-GB" sz="3200" b="1" dirty="0" smtClean="0"/>
          </a:p>
        </p:txBody>
      </p:sp>
      <p:sp>
        <p:nvSpPr>
          <p:cNvPr id="34" name="Rectangle 33"/>
          <p:cNvSpPr/>
          <p:nvPr/>
        </p:nvSpPr>
        <p:spPr>
          <a:xfrm>
            <a:off x="323528" y="1124744"/>
            <a:ext cx="6048672" cy="532453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b="1" dirty="0" smtClean="0">
                <a:solidFill>
                  <a:srgbClr val="FF0000"/>
                </a:solidFill>
                <a:latin typeface="Arial" panose="020B0604020202020204" pitchFamily="34" charset="0"/>
                <a:cs typeface="Arial" panose="020B0604020202020204" pitchFamily="34" charset="0"/>
              </a:rPr>
              <a:t>Gender </a:t>
            </a:r>
            <a:r>
              <a:rPr lang="en-US" sz="2000" dirty="0" smtClean="0">
                <a:latin typeface="Arial" panose="020B0604020202020204" pitchFamily="34" charset="0"/>
                <a:cs typeface="Arial" panose="020B0604020202020204" pitchFamily="34" charset="0"/>
              </a:rPr>
              <a:t>– Some products are bought only by women or only by men, e.g. a shaving razor would normally be bought by a man, whereas a perfume would normally be bought by a woman.</a:t>
            </a:r>
          </a:p>
          <a:p>
            <a:pPr marL="342900" indent="-342900">
              <a:buClr>
                <a:srgbClr val="00B050"/>
              </a:buClr>
              <a:buFont typeface="Wingdings 3" panose="05040102010807070707" pitchFamily="18" charset="2"/>
              <a:buChar char=""/>
            </a:pPr>
            <a:r>
              <a:rPr lang="en-US" sz="2000" b="1" dirty="0" smtClean="0">
                <a:solidFill>
                  <a:srgbClr val="FF0000"/>
                </a:solidFill>
                <a:latin typeface="Arial" panose="020B0604020202020204" pitchFamily="34" charset="0"/>
                <a:cs typeface="Arial" panose="020B0604020202020204" pitchFamily="34" charset="0"/>
              </a:rPr>
              <a:t>Use of Product</a:t>
            </a:r>
            <a:r>
              <a:rPr lang="en-US" sz="2000" dirty="0" smtClean="0">
                <a:latin typeface="Arial" panose="020B0604020202020204" pitchFamily="34" charset="0"/>
                <a:cs typeface="Arial" panose="020B0604020202020204" pitchFamily="34" charset="0"/>
              </a:rPr>
              <a:t> – E.g. cars can be used by consumers for domestic use or for business use. The advertising media and promotions methods used will differ. Cars for business use may be advertised by sending brochures out to businesses, whereas cars for domestic use may be advertised on television, These cars may be the same models, but they will be marketed in a  different way.</a:t>
            </a:r>
          </a:p>
          <a:p>
            <a:pPr marL="342900" indent="-342900">
              <a:buClr>
                <a:srgbClr val="00B050"/>
              </a:buClr>
              <a:buFont typeface="Wingdings 3" panose="05040102010807070707" pitchFamily="18" charset="2"/>
              <a:buChar char=""/>
            </a:pPr>
            <a:r>
              <a:rPr lang="en-US" sz="2000" b="1" dirty="0" smtClean="0">
                <a:solidFill>
                  <a:srgbClr val="FF0000"/>
                </a:solidFill>
                <a:latin typeface="Arial" panose="020B0604020202020204" pitchFamily="34" charset="0"/>
                <a:cs typeface="Arial" panose="020B0604020202020204" pitchFamily="34" charset="0"/>
              </a:rPr>
              <a:t>Lifestyle</a:t>
            </a:r>
            <a:r>
              <a:rPr lang="en-US" sz="2000" dirty="0" smtClean="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E.g. a single person earning the same income as a married person with 3 children will spend that income differently, buying different products.</a:t>
            </a:r>
            <a:endParaRPr lang="en-US" sz="2000" dirty="0">
              <a:latin typeface="Arial" panose="020B0604020202020204" pitchFamily="34" charset="0"/>
              <a:cs typeface="Arial" panose="020B0604020202020204" pitchFamily="34" charset="0"/>
            </a:endParaRPr>
          </a:p>
        </p:txBody>
      </p:sp>
      <p:sp>
        <p:nvSpPr>
          <p:cNvPr id="2" name="AutoShape 8" descr="http://img.deseretnews.com/images/article/contentimagetall/248868/248868.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4112" name="Picture 16" descr="http://www.gmfleet.com/content/dam/gmfleet/global/master/nscwebsite/en/Home/01_images/gmfleet-chevrolet-malibu-homepage-masthead-1740x67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512" t="10211" r="19336" b="9933"/>
          <a:stretch/>
        </p:blipFill>
        <p:spPr bwMode="auto">
          <a:xfrm>
            <a:off x="6249784" y="2564904"/>
            <a:ext cx="2570688" cy="1224137"/>
          </a:xfrm>
          <a:prstGeom prst="rect">
            <a:avLst/>
          </a:prstGeom>
          <a:effectLst>
            <a:outerShdw blurRad="1270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14" name="Picture 18" descr="http://redwhitecgi.co.uk/wp-content/uploads/2014/05/3d-product-visualisation-London-BMW-Post-production-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264" y="3631722"/>
            <a:ext cx="1862307" cy="1225049"/>
          </a:xfrm>
          <a:prstGeom prst="rect">
            <a:avLst/>
          </a:prstGeom>
          <a:effectLst>
            <a:outerShdw blurRad="1270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16" name="Picture 20" descr="http://cdn2.diyfashion.com/sites/diyfashion.com/files/imagecache/story_header/images/hm-holiday-family.jpg"/>
          <p:cNvPicPr>
            <a:picLocks noChangeAspect="1" noChangeArrowheads="1"/>
          </p:cNvPicPr>
          <p:nvPr/>
        </p:nvPicPr>
        <p:blipFill rotWithShape="1">
          <a:blip r:embed="rId5">
            <a:extLst>
              <a:ext uri="{28A0092B-C50C-407E-A947-70E740481C1C}">
                <a14:useLocalDpi xmlns:a14="http://schemas.microsoft.com/office/drawing/2010/main" val="0"/>
              </a:ext>
            </a:extLst>
          </a:blip>
          <a:srcRect l="8541" t="13082" r="2930" b="11971"/>
          <a:stretch/>
        </p:blipFill>
        <p:spPr bwMode="auto">
          <a:xfrm>
            <a:off x="6322108" y="5013176"/>
            <a:ext cx="2498364" cy="1512168"/>
          </a:xfrm>
          <a:prstGeom prst="rect">
            <a:avLst/>
          </a:prstGeom>
          <a:noFill/>
          <a:effectLst>
            <a:outerShdw blurRad="1397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6">
            <a:extLst>
              <a:ext uri="{28A0092B-C50C-407E-A947-70E740481C1C}">
                <a14:useLocalDpi xmlns:a14="http://schemas.microsoft.com/office/drawing/2010/main" val="0"/>
              </a:ext>
            </a:extLst>
          </a:blip>
          <a:srcRect l="1439" r="-1" b="18235"/>
          <a:stretch/>
        </p:blipFill>
        <p:spPr>
          <a:xfrm>
            <a:off x="6355403" y="1187019"/>
            <a:ext cx="2455168" cy="1262356"/>
          </a:xfrm>
          <a:prstGeom prst="rect">
            <a:avLst/>
          </a:prstGeom>
          <a:effectLst>
            <a:outerShdw blurRad="127000" dist="38100" dir="2700000" sx="102000" sy="102000" algn="tl" rotWithShape="0">
              <a:prstClr val="black">
                <a:alpha val="40000"/>
              </a:prstClr>
            </a:outerShdw>
          </a:effectLst>
        </p:spPr>
      </p:pic>
      <p:sp>
        <p:nvSpPr>
          <p:cNvPr id="9" name="Round Same Side Corner Rectangle 8">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137</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5307195"/>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3.1.4 – Market Decision</a:t>
            </a:r>
            <a:endParaRPr lang="en-GB" b="1" dirty="0" smtClean="0"/>
          </a:p>
        </p:txBody>
      </p:sp>
      <p:sp>
        <p:nvSpPr>
          <p:cNvPr id="34" name="Rectangle 33"/>
          <p:cNvSpPr/>
          <p:nvPr/>
        </p:nvSpPr>
        <p:spPr>
          <a:xfrm>
            <a:off x="323528" y="1124744"/>
            <a:ext cx="8496944" cy="55861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100" b="1" dirty="0" smtClean="0">
                <a:solidFill>
                  <a:srgbClr val="FF0000"/>
                </a:solidFill>
                <a:latin typeface="Arial" panose="020B0604020202020204" pitchFamily="34" charset="0"/>
                <a:cs typeface="Arial" panose="020B0604020202020204" pitchFamily="34" charset="0"/>
              </a:rPr>
              <a:t>Decide the best place to advertise to increase sales </a:t>
            </a:r>
            <a:r>
              <a:rPr lang="en-US" sz="2100" dirty="0" smtClean="0">
                <a:latin typeface="Arial" panose="020B0604020202020204" pitchFamily="34" charset="0"/>
                <a:cs typeface="Arial" panose="020B0604020202020204" pitchFamily="34" charset="0"/>
              </a:rPr>
              <a:t>– A marketing manager would take all of these factors into account when deciding which segments might buy new products or improved products. Therefore, once the segments have been identified, this will influence how the products are packaged and advertised. It will also affect the choice of shops  the products are sold in, in order to get maximum sales.</a:t>
            </a:r>
          </a:p>
          <a:p>
            <a:pPr marL="342900" indent="-342900">
              <a:buClr>
                <a:srgbClr val="00B050"/>
              </a:buClr>
              <a:buFont typeface="Wingdings 3" panose="05040102010807070707" pitchFamily="18" charset="2"/>
              <a:buChar char=""/>
            </a:pPr>
            <a:r>
              <a:rPr lang="en-US" sz="2100" b="1" dirty="0">
                <a:solidFill>
                  <a:srgbClr val="FF0000"/>
                </a:solidFill>
                <a:latin typeface="Arial" panose="020B0604020202020204" pitchFamily="34" charset="0"/>
                <a:cs typeface="Arial" panose="020B0604020202020204" pitchFamily="34" charset="0"/>
              </a:rPr>
              <a:t>Potential benefits of segmentation to a business</a:t>
            </a:r>
            <a:r>
              <a:rPr lang="en-US" sz="2100" dirty="0" smtClean="0">
                <a:latin typeface="Arial" panose="020B0604020202020204" pitchFamily="34" charset="0"/>
                <a:cs typeface="Arial" panose="020B0604020202020204" pitchFamily="34" charset="0"/>
              </a:rPr>
              <a:t> – The business can use market segmentation to sell more products. They do this by making different brands of a product and then aiming each brand at a different market segment. On the next slide, a business could produce various brands of soap to satisfy most of the market segments.</a:t>
            </a:r>
          </a:p>
          <a:p>
            <a:pPr marL="342900" indent="-342900">
              <a:buClr>
                <a:srgbClr val="00B050"/>
              </a:buClr>
              <a:buFont typeface="Wingdings 3" panose="05040102010807070707" pitchFamily="18" charset="2"/>
              <a:buChar char=""/>
            </a:pPr>
            <a:r>
              <a:rPr lang="en-US" sz="2100" dirty="0" smtClean="0">
                <a:latin typeface="Arial" panose="020B0604020202020204" pitchFamily="34" charset="0"/>
                <a:cs typeface="Arial" panose="020B0604020202020204" pitchFamily="34" charset="0"/>
              </a:rPr>
              <a:t>By finding out the different segments in a market, a business can sometimes identify a segment whose needs are not being met (a gap in the market) . They can then produce a suitable product to meet these customer needs and again increase sales.</a:t>
            </a:r>
            <a:endParaRPr lang="en-GB" sz="2100" dirty="0" smtClean="0">
              <a:latin typeface="Arial" panose="020B0604020202020204" pitchFamily="34" charset="0"/>
              <a:cs typeface="Arial" panose="020B0604020202020204" pitchFamily="34" charset="0"/>
            </a:endParaRPr>
          </a:p>
        </p:txBody>
      </p:sp>
      <p:sp>
        <p:nvSpPr>
          <p:cNvPr id="4" name="Round Same Side Corner Rectangle 3">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137</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155325"/>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600" dirty="0" smtClean="0"/>
              <a:t>3.1.4 – Market Decision – Case Study</a:t>
            </a:r>
            <a:endParaRPr lang="en-GB" sz="3600" b="1" dirty="0" smtClean="0"/>
          </a:p>
        </p:txBody>
      </p:sp>
      <p:sp>
        <p:nvSpPr>
          <p:cNvPr id="34" name="Rectangle 33"/>
          <p:cNvSpPr/>
          <p:nvPr/>
        </p:nvSpPr>
        <p:spPr>
          <a:xfrm>
            <a:off x="323528" y="1124744"/>
            <a:ext cx="8496944" cy="381642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This is an example of how the market for soap may be segmented.</a:t>
            </a:r>
          </a:p>
          <a:p>
            <a:pPr marL="342900" indent="-342900">
              <a:buClr>
                <a:srgbClr val="00B050"/>
              </a:buClr>
              <a:buFont typeface="Wingdings 3" panose="05040102010807070707" pitchFamily="18" charset="2"/>
              <a:buChar char=""/>
            </a:pPr>
            <a:endParaRPr lang="en-US"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8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There may be other types of soap you can think of which are aimed at different groups. Sales of soap will be affected by income groups, gender and also age.</a:t>
            </a:r>
            <a:endParaRPr lang="en-GB" dirty="0" smtClean="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573138230"/>
              </p:ext>
            </p:extLst>
          </p:nvPr>
        </p:nvGraphicFramePr>
        <p:xfrm>
          <a:off x="323528" y="1484784"/>
          <a:ext cx="8496944" cy="2743200"/>
        </p:xfrm>
        <a:graphic>
          <a:graphicData uri="http://schemas.openxmlformats.org/drawingml/2006/table">
            <a:tbl>
              <a:tblPr firstRow="1" bandRow="1">
                <a:tableStyleId>{5C22544A-7EE6-4342-B048-85BDC9FD1C3A}</a:tableStyleId>
              </a:tblPr>
              <a:tblGrid>
                <a:gridCol w="1944216"/>
                <a:gridCol w="6552728"/>
              </a:tblGrid>
              <a:tr h="273630">
                <a:tc>
                  <a:txBody>
                    <a:bodyPr/>
                    <a:lstStyle/>
                    <a:p>
                      <a:r>
                        <a:rPr lang="en-US" sz="1500" dirty="0" smtClean="0">
                          <a:latin typeface="Arial" panose="020B0604020202020204" pitchFamily="34" charset="0"/>
                          <a:cs typeface="Arial" panose="020B0604020202020204" pitchFamily="34" charset="0"/>
                        </a:rPr>
                        <a:t>Type of Soap</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Characteristics</a:t>
                      </a:r>
                      <a:r>
                        <a:rPr lang="en-US" sz="1500" baseline="0" dirty="0" smtClean="0">
                          <a:latin typeface="Arial" panose="020B0604020202020204" pitchFamily="34" charset="0"/>
                          <a:cs typeface="Arial" panose="020B0604020202020204" pitchFamily="34" charset="0"/>
                        </a:rPr>
                        <a:t> of Market Segment</a:t>
                      </a:r>
                      <a:endParaRPr lang="en-GB" sz="1500" dirty="0">
                        <a:latin typeface="Arial" panose="020B0604020202020204" pitchFamily="34" charset="0"/>
                        <a:cs typeface="Arial" panose="020B0604020202020204" pitchFamily="34" charset="0"/>
                      </a:endParaRPr>
                    </a:p>
                  </a:txBody>
                  <a:tcPr/>
                </a:tc>
              </a:tr>
              <a:tr h="273630">
                <a:tc>
                  <a:txBody>
                    <a:bodyPr/>
                    <a:lstStyle/>
                    <a:p>
                      <a:r>
                        <a:rPr lang="en-US" sz="1500" dirty="0" smtClean="0">
                          <a:latin typeface="Arial" panose="020B0604020202020204" pitchFamily="34" charset="0"/>
                          <a:cs typeface="Arial" panose="020B0604020202020204" pitchFamily="34" charset="0"/>
                        </a:rPr>
                        <a:t>Beauty Soap</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People who buy beauty soap</a:t>
                      </a:r>
                      <a:r>
                        <a:rPr lang="en-US" sz="1500" baseline="0" dirty="0" smtClean="0">
                          <a:latin typeface="Arial" panose="020B0604020202020204" pitchFamily="34" charset="0"/>
                          <a:cs typeface="Arial" panose="020B0604020202020204" pitchFamily="34" charset="0"/>
                        </a:rPr>
                        <a:t> will be people who want to keep their skin soft. They will therefor buy soap which contains moisturizers. They will be bought mainly be women.</a:t>
                      </a:r>
                      <a:endParaRPr lang="en-GB" sz="1500" dirty="0">
                        <a:latin typeface="Arial" panose="020B0604020202020204" pitchFamily="34" charset="0"/>
                        <a:cs typeface="Arial" panose="020B0604020202020204" pitchFamily="34" charset="0"/>
                      </a:endParaRPr>
                    </a:p>
                  </a:txBody>
                  <a:tcPr/>
                </a:tc>
              </a:tr>
              <a:tr h="273630">
                <a:tc>
                  <a:txBody>
                    <a:bodyPr/>
                    <a:lstStyle/>
                    <a:p>
                      <a:r>
                        <a:rPr lang="en-US" sz="1500" dirty="0" smtClean="0">
                          <a:latin typeface="Arial" panose="020B0604020202020204" pitchFamily="34" charset="0"/>
                          <a:cs typeface="Arial" panose="020B0604020202020204" pitchFamily="34" charset="0"/>
                        </a:rPr>
                        <a:t>Baby Soap</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This is mild soap which will not harm a baby’s skin, Bought mainly by mothers for their babies.</a:t>
                      </a:r>
                      <a:endParaRPr lang="en-GB" sz="1500" dirty="0">
                        <a:latin typeface="Arial" panose="020B0604020202020204" pitchFamily="34" charset="0"/>
                        <a:cs typeface="Arial" panose="020B0604020202020204" pitchFamily="34" charset="0"/>
                      </a:endParaRPr>
                    </a:p>
                  </a:txBody>
                  <a:tcPr/>
                </a:tc>
              </a:tr>
              <a:tr h="273630">
                <a:tc>
                  <a:txBody>
                    <a:bodyPr/>
                    <a:lstStyle/>
                    <a:p>
                      <a:r>
                        <a:rPr lang="en-US" sz="1500" dirty="0" smtClean="0">
                          <a:latin typeface="Arial" panose="020B0604020202020204" pitchFamily="34" charset="0"/>
                          <a:cs typeface="Arial" panose="020B0604020202020204" pitchFamily="34" charset="0"/>
                        </a:rPr>
                        <a:t>Medicated Soap</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Sometimes soap is sold to help fight acne. This tends to be bought mainly by teenagers, both</a:t>
                      </a:r>
                      <a:r>
                        <a:rPr lang="en-US" sz="1500" baseline="0" dirty="0" smtClean="0">
                          <a:latin typeface="Arial" panose="020B0604020202020204" pitchFamily="34" charset="0"/>
                          <a:cs typeface="Arial" panose="020B0604020202020204" pitchFamily="34" charset="0"/>
                        </a:rPr>
                        <a:t> male and female.</a:t>
                      </a:r>
                      <a:endParaRPr lang="en-GB" sz="1500" dirty="0">
                        <a:latin typeface="Arial" panose="020B0604020202020204" pitchFamily="34" charset="0"/>
                        <a:cs typeface="Arial" panose="020B0604020202020204" pitchFamily="34" charset="0"/>
                      </a:endParaRPr>
                    </a:p>
                  </a:txBody>
                  <a:tcPr/>
                </a:tc>
              </a:tr>
              <a:tr h="419824">
                <a:tc>
                  <a:txBody>
                    <a:bodyPr/>
                    <a:lstStyle/>
                    <a:p>
                      <a:r>
                        <a:rPr lang="en-US" sz="1500" dirty="0" smtClean="0">
                          <a:latin typeface="Arial" panose="020B0604020202020204" pitchFamily="34" charset="0"/>
                          <a:cs typeface="Arial" panose="020B0604020202020204" pitchFamily="34" charset="0"/>
                        </a:rPr>
                        <a:t>Non-Branded Soap</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This is an economy product which is plain soap with no extra</a:t>
                      </a:r>
                      <a:r>
                        <a:rPr lang="en-US" sz="1500" baseline="0" dirty="0" smtClean="0">
                          <a:latin typeface="Arial" panose="020B0604020202020204" pitchFamily="34" charset="0"/>
                          <a:cs typeface="Arial" panose="020B0604020202020204" pitchFamily="34" charset="0"/>
                        </a:rPr>
                        <a:t> perfume added. This will probably be bought by people on low incomes.</a:t>
                      </a:r>
                      <a:endParaRPr lang="en-GB" sz="1500" dirty="0">
                        <a:latin typeface="Arial" panose="020B0604020202020204" pitchFamily="34" charset="0"/>
                        <a:cs typeface="Arial" panose="020B0604020202020204" pitchFamily="34" charset="0"/>
                      </a:endParaRPr>
                    </a:p>
                  </a:txBody>
                  <a:tcPr/>
                </a:tc>
              </a:tr>
            </a:tbl>
          </a:graphicData>
        </a:graphic>
      </p:graphicFrame>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6138" t="2401" r="19288" b="8001"/>
          <a:stretch/>
        </p:blipFill>
        <p:spPr>
          <a:xfrm>
            <a:off x="323528" y="5095062"/>
            <a:ext cx="1845205" cy="1440160"/>
          </a:xfrm>
          <a:prstGeom prst="rect">
            <a:avLst/>
          </a:prstGeom>
          <a:noFill/>
          <a:effectLst>
            <a:outerShdw blurRad="139700" dist="38100" dir="2700000" sx="103000" sy="103000" algn="tl" rotWithShape="0">
              <a:prstClr val="black">
                <a:alpha val="40000"/>
              </a:prstClr>
            </a:outerShdw>
          </a:effec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7772" y="5095062"/>
            <a:ext cx="2166650" cy="1440160"/>
          </a:xfrm>
          <a:prstGeom prst="rect">
            <a:avLst/>
          </a:prstGeom>
          <a:noFill/>
          <a:effectLst>
            <a:outerShdw blurRad="139700" dist="38100" dir="2700000" sx="103000" sy="103000" algn="tl" rotWithShape="0">
              <a:prstClr val="black">
                <a:alpha val="40000"/>
              </a:prstClr>
            </a:outerShdw>
          </a:effectLst>
        </p:spPr>
      </p:pic>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l="10130" r="10130"/>
          <a:stretch/>
        </p:blipFill>
        <p:spPr>
          <a:xfrm>
            <a:off x="4582028" y="5095062"/>
            <a:ext cx="1689994" cy="1440160"/>
          </a:xfrm>
          <a:prstGeom prst="rect">
            <a:avLst/>
          </a:prstGeom>
          <a:noFill/>
          <a:effectLst>
            <a:outerShdw blurRad="139700" dist="38100" dir="2700000" sx="103000" sy="103000" algn="tl" rotWithShape="0">
              <a:prstClr val="black">
                <a:alpha val="40000"/>
              </a:prstClr>
            </a:outerShdw>
          </a:effectLst>
        </p:spPr>
      </p:pic>
      <p:pic>
        <p:nvPicPr>
          <p:cNvPr id="6" name="Picture 5"/>
          <p:cNvPicPr>
            <a:picLocks noChangeAspect="1"/>
          </p:cNvPicPr>
          <p:nvPr/>
        </p:nvPicPr>
        <p:blipFill rotWithShape="1">
          <a:blip r:embed="rId6" cstate="print">
            <a:extLst>
              <a:ext uri="{28A0092B-C50C-407E-A947-70E740481C1C}">
                <a14:useLocalDpi xmlns:a14="http://schemas.microsoft.com/office/drawing/2010/main" val="0"/>
              </a:ext>
            </a:extLst>
          </a:blip>
          <a:srcRect t="9085" b="19575"/>
          <a:stretch/>
        </p:blipFill>
        <p:spPr>
          <a:xfrm>
            <a:off x="6382228" y="5092242"/>
            <a:ext cx="1296144" cy="1448631"/>
          </a:xfrm>
          <a:prstGeom prst="rect">
            <a:avLst/>
          </a:prstGeom>
          <a:noFill/>
          <a:effectLst>
            <a:outerShdw blurRad="139700" dist="38100" dir="2700000" sx="103000" sy="103000" algn="tl" rotWithShape="0">
              <a:prstClr val="black">
                <a:alpha val="40000"/>
              </a:prstClr>
            </a:outerShdw>
          </a:effectLst>
        </p:spPr>
      </p:pic>
      <p:sp>
        <p:nvSpPr>
          <p:cNvPr id="7" name="TextBox 6"/>
          <p:cNvSpPr txBox="1"/>
          <p:nvPr/>
        </p:nvSpPr>
        <p:spPr>
          <a:xfrm>
            <a:off x="7678372" y="5085184"/>
            <a:ext cx="1142100" cy="1569660"/>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Which type of Soap will each person use?</a:t>
            </a:r>
            <a:endParaRPr lang="en-GB" sz="1600" dirty="0">
              <a:latin typeface="Arial" panose="020B0604020202020204" pitchFamily="34" charset="0"/>
              <a:cs typeface="Arial" panose="020B0604020202020204" pitchFamily="34" charset="0"/>
            </a:endParaRPr>
          </a:p>
        </p:txBody>
      </p:sp>
      <p:sp>
        <p:nvSpPr>
          <p:cNvPr id="10" name="Round Same Side Corner Rectangle 9">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138</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1972139"/>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600" dirty="0" smtClean="0"/>
              <a:t>3.1.4 – Market Decision – Activity</a:t>
            </a:r>
            <a:endParaRPr lang="en-GB" sz="3600" b="1" dirty="0" smtClean="0"/>
          </a:p>
        </p:txBody>
      </p:sp>
      <p:sp>
        <p:nvSpPr>
          <p:cNvPr id="34" name="Rectangle 33"/>
          <p:cNvSpPr/>
          <p:nvPr/>
        </p:nvSpPr>
        <p:spPr>
          <a:xfrm>
            <a:off x="323528" y="1124744"/>
            <a:ext cx="8496944" cy="5324535"/>
          </a:xfrm>
          <a:prstGeom prst="rect">
            <a:avLst/>
          </a:prstGeom>
        </p:spPr>
        <p:txBody>
          <a:bodyPr wrap="square">
            <a:spAutoFit/>
          </a:bodyPr>
          <a:lstStyle/>
          <a:p>
            <a:pPr>
              <a:buClr>
                <a:srgbClr val="00B050"/>
              </a:buClr>
            </a:pPr>
            <a:r>
              <a:rPr lang="en-US" sz="1700" b="1" dirty="0" smtClean="0">
                <a:solidFill>
                  <a:srgbClr val="FF0000"/>
                </a:solidFill>
                <a:latin typeface="Arial" panose="020B0604020202020204" pitchFamily="34" charset="0"/>
                <a:cs typeface="Arial" panose="020B0604020202020204" pitchFamily="34" charset="0"/>
              </a:rPr>
              <a:t>Activity 10.4 - </a:t>
            </a:r>
            <a:r>
              <a:rPr lang="en-US" sz="1700" dirty="0" smtClean="0">
                <a:solidFill>
                  <a:srgbClr val="FF0000"/>
                </a:solidFill>
                <a:latin typeface="Arial" panose="020B0604020202020204" pitchFamily="34" charset="0"/>
                <a:cs typeface="Arial" panose="020B0604020202020204" pitchFamily="34" charset="0"/>
              </a:rPr>
              <a:t>Using the case study on the previous slides.</a:t>
            </a:r>
          </a:p>
          <a:p>
            <a:pPr marL="342900" indent="-342900">
              <a:buClr>
                <a:srgbClr val="00B050"/>
              </a:buClr>
              <a:buFont typeface="+mj-lt"/>
              <a:buAutoNum type="alphaLcParenR"/>
            </a:pPr>
            <a:r>
              <a:rPr lang="en-US" sz="1700" dirty="0" smtClean="0">
                <a:solidFill>
                  <a:srgbClr val="FF0000"/>
                </a:solidFill>
                <a:latin typeface="Arial" panose="020B0604020202020204" pitchFamily="34" charset="0"/>
                <a:cs typeface="Arial" panose="020B0604020202020204" pitchFamily="34" charset="0"/>
              </a:rPr>
              <a:t>List the different brands of soap sold in your local shops.</a:t>
            </a:r>
          </a:p>
          <a:p>
            <a:pPr marL="342900" indent="-342900">
              <a:buClr>
                <a:srgbClr val="00B050"/>
              </a:buClr>
              <a:buFont typeface="+mj-lt"/>
              <a:buAutoNum type="alphaLcParenR"/>
            </a:pPr>
            <a:r>
              <a:rPr lang="en-US" sz="1700" dirty="0" smtClean="0">
                <a:solidFill>
                  <a:srgbClr val="FF0000"/>
                </a:solidFill>
                <a:latin typeface="Arial" panose="020B0604020202020204" pitchFamily="34" charset="0"/>
                <a:cs typeface="Arial" panose="020B0604020202020204" pitchFamily="34" charset="0"/>
              </a:rPr>
              <a:t>Which segments of the market are each of the brands of soap aimed at?</a:t>
            </a:r>
          </a:p>
          <a:p>
            <a:pPr>
              <a:buClr>
                <a:srgbClr val="00B050"/>
              </a:buClr>
            </a:pPr>
            <a:endParaRPr lang="en-US" sz="1200" dirty="0" smtClean="0">
              <a:solidFill>
                <a:srgbClr val="FF0000"/>
              </a:solidFill>
              <a:latin typeface="Arial" panose="020B0604020202020204" pitchFamily="34" charset="0"/>
              <a:cs typeface="Arial" panose="020B0604020202020204" pitchFamily="34" charset="0"/>
            </a:endParaRPr>
          </a:p>
          <a:p>
            <a:pPr>
              <a:buClr>
                <a:srgbClr val="00B050"/>
              </a:buClr>
            </a:pPr>
            <a:r>
              <a:rPr lang="en-US" sz="1700" b="1" dirty="0" smtClean="0">
                <a:solidFill>
                  <a:srgbClr val="FF0000"/>
                </a:solidFill>
                <a:latin typeface="Arial" panose="020B0604020202020204" pitchFamily="34" charset="0"/>
                <a:cs typeface="Arial" panose="020B0604020202020204" pitchFamily="34" charset="0"/>
              </a:rPr>
              <a:t>Activity 10.5 </a:t>
            </a:r>
            <a:r>
              <a:rPr lang="en-US" sz="1700" dirty="0" smtClean="0">
                <a:solidFill>
                  <a:srgbClr val="FF0000"/>
                </a:solidFill>
                <a:latin typeface="Arial" panose="020B0604020202020204" pitchFamily="34" charset="0"/>
                <a:cs typeface="Arial" panose="020B0604020202020204" pitchFamily="34" charset="0"/>
              </a:rPr>
              <a:t>– Toyota produce a range of cars aimed at different market segments. They even own a separate company, called Lexus, whose cars are aimed at a particular market segment.</a:t>
            </a:r>
            <a:endParaRPr lang="en-US" sz="1700" dirty="0">
              <a:solidFill>
                <a:srgbClr val="FF0000"/>
              </a:solidFill>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1700" dirty="0" smtClean="0">
              <a:solidFill>
                <a:srgbClr val="FF0000"/>
              </a:solidFill>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1700" dirty="0">
              <a:solidFill>
                <a:srgbClr val="FF0000"/>
              </a:solidFill>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1700" dirty="0" smtClean="0">
              <a:solidFill>
                <a:srgbClr val="FF0000"/>
              </a:solidFill>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1700" dirty="0">
              <a:solidFill>
                <a:srgbClr val="FF0000"/>
              </a:solidFill>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1700" dirty="0" smtClean="0">
              <a:solidFill>
                <a:srgbClr val="FF0000"/>
              </a:solidFill>
              <a:latin typeface="Arial" panose="020B0604020202020204" pitchFamily="34" charset="0"/>
              <a:cs typeface="Arial" panose="020B0604020202020204" pitchFamily="34" charset="0"/>
            </a:endParaRPr>
          </a:p>
          <a:p>
            <a:pPr>
              <a:buClr>
                <a:srgbClr val="00B050"/>
              </a:buClr>
            </a:pPr>
            <a:endParaRPr lang="en-US" sz="1700" dirty="0" smtClean="0">
              <a:solidFill>
                <a:srgbClr val="FF0000"/>
              </a:solidFill>
              <a:latin typeface="Arial" panose="020B0604020202020204" pitchFamily="34" charset="0"/>
              <a:cs typeface="Arial" panose="020B0604020202020204" pitchFamily="34" charset="0"/>
            </a:endParaRPr>
          </a:p>
          <a:p>
            <a:pPr>
              <a:buClr>
                <a:srgbClr val="00B050"/>
              </a:buClr>
              <a:tabLst>
                <a:tab pos="111125" algn="l"/>
                <a:tab pos="2174875" algn="l"/>
                <a:tab pos="4510088" algn="l"/>
                <a:tab pos="6338888" algn="l"/>
              </a:tabLst>
            </a:pPr>
            <a:r>
              <a:rPr lang="en-US" sz="1700" dirty="0" smtClean="0">
                <a:solidFill>
                  <a:srgbClr val="FF0000"/>
                </a:solidFill>
                <a:latin typeface="Arial" panose="020B0604020202020204" pitchFamily="34" charset="0"/>
                <a:cs typeface="Arial" panose="020B0604020202020204" pitchFamily="34" charset="0"/>
              </a:rPr>
              <a:t>	Lexus IS 250	Toyota Yaris	Toyota Camy	Toyota Land Cruiser</a:t>
            </a:r>
          </a:p>
          <a:p>
            <a:pPr marL="342900" indent="-342900">
              <a:buClr>
                <a:srgbClr val="00B050"/>
              </a:buClr>
              <a:buFont typeface="+mj-lt"/>
              <a:buAutoNum type="alphaLcParenR"/>
            </a:pPr>
            <a:r>
              <a:rPr lang="en-US" sz="1700" dirty="0" smtClean="0">
                <a:solidFill>
                  <a:srgbClr val="FF0000"/>
                </a:solidFill>
                <a:latin typeface="Arial" panose="020B0604020202020204" pitchFamily="34" charset="0"/>
                <a:cs typeface="Arial" panose="020B0604020202020204" pitchFamily="34" charset="0"/>
              </a:rPr>
              <a:t>Look at the photographs of the Toyota range of cars and identify what characteristics the consumers of these models are likely to have. The characteristics you identify might include income (socio-economic group) age, gender, use of product, lifestyle.</a:t>
            </a:r>
          </a:p>
          <a:p>
            <a:pPr marL="342900" indent="-342900">
              <a:buClr>
                <a:srgbClr val="00B050"/>
              </a:buClr>
              <a:buFont typeface="+mj-lt"/>
              <a:buAutoNum type="alphaLcParenR"/>
            </a:pPr>
            <a:r>
              <a:rPr lang="en-US" sz="1700" dirty="0" smtClean="0">
                <a:solidFill>
                  <a:srgbClr val="FF0000"/>
                </a:solidFill>
                <a:latin typeface="Arial" panose="020B0604020202020204" pitchFamily="34" charset="0"/>
                <a:cs typeface="Arial" panose="020B0604020202020204" pitchFamily="34" charset="0"/>
              </a:rPr>
              <a:t>Explain the benefits to Toyota of producing a large range of cars at different market segments.</a:t>
            </a:r>
            <a:endParaRPr lang="en-GB" sz="1700" dirty="0" smtClean="0">
              <a:solidFill>
                <a:srgbClr val="FF0000"/>
              </a:solidFill>
              <a:latin typeface="Arial" panose="020B0604020202020204" pitchFamily="34" charset="0"/>
              <a:cs typeface="Arial" panose="020B0604020202020204" pitchFamily="34" charset="0"/>
            </a:endParaRPr>
          </a:p>
        </p:txBody>
      </p:sp>
      <p:pic>
        <p:nvPicPr>
          <p:cNvPr id="6146" name="Picture 2" descr="https://upload.wikimedia.org/wikipedia/commons/0/09/2014_Lexus_IS250_F_Sport_Package_LA.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435"/>
          <a:stretch/>
        </p:blipFill>
        <p:spPr bwMode="auto">
          <a:xfrm>
            <a:off x="323528" y="3068960"/>
            <a:ext cx="1911044" cy="1296143"/>
          </a:xfrm>
          <a:prstGeom prst="rect">
            <a:avLst/>
          </a:prstGeom>
          <a:noFill/>
          <a:effectLst>
            <a:outerShdw blurRad="1397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48" name="Picture 4" descr="http://www.toyota.com.au/static/images/15isp-toyota-yaris-hero-300x169.png"/>
          <p:cNvPicPr>
            <a:picLocks noChangeAspect="1" noChangeArrowheads="1"/>
          </p:cNvPicPr>
          <p:nvPr/>
        </p:nvPicPr>
        <p:blipFill rotWithShape="1">
          <a:blip r:embed="rId4">
            <a:extLst>
              <a:ext uri="{28A0092B-C50C-407E-A947-70E740481C1C}">
                <a14:useLocalDpi xmlns:a14="http://schemas.microsoft.com/office/drawing/2010/main" val="0"/>
              </a:ext>
            </a:extLst>
          </a:blip>
          <a:srcRect l="15119" t="13419" r="11801" b="10534"/>
          <a:stretch/>
        </p:blipFill>
        <p:spPr bwMode="auto">
          <a:xfrm>
            <a:off x="2339752" y="3068960"/>
            <a:ext cx="2088232" cy="1296144"/>
          </a:xfrm>
          <a:prstGeom prst="rect">
            <a:avLst/>
          </a:prstGeom>
          <a:noFill/>
          <a:effectLst>
            <a:outerShdw blurRad="1397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50" name="Picture 6" descr="http://zombdrive.com/images/toyota-camry-118.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401" t="14402" r="8317" b="10590"/>
          <a:stretch/>
        </p:blipFill>
        <p:spPr bwMode="auto">
          <a:xfrm>
            <a:off x="4572001" y="3068960"/>
            <a:ext cx="2160239" cy="1305687"/>
          </a:xfrm>
          <a:prstGeom prst="rect">
            <a:avLst/>
          </a:prstGeom>
          <a:noFill/>
          <a:effectLst>
            <a:outerShdw blurRad="1397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52" name="Picture 8" descr="http://www.moibbk.com/images/toyota-land-cruiser-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046" t="18618" r="3809" b="15314"/>
          <a:stretch/>
        </p:blipFill>
        <p:spPr bwMode="auto">
          <a:xfrm>
            <a:off x="6876257" y="3068960"/>
            <a:ext cx="1944215" cy="1305687"/>
          </a:xfrm>
          <a:prstGeom prst="rect">
            <a:avLst/>
          </a:prstGeom>
          <a:noFill/>
          <a:effectLst>
            <a:outerShdw blurRad="1397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TextBox 7">
            <a:hlinkClick r:id="rId7" action="ppaction://hlinkfile"/>
          </p:cNvPr>
          <p:cNvSpPr txBox="1"/>
          <p:nvPr/>
        </p:nvSpPr>
        <p:spPr>
          <a:xfrm>
            <a:off x="8460432" y="1094770"/>
            <a:ext cx="360040" cy="646331"/>
          </a:xfrm>
          <a:prstGeom prst="rect">
            <a:avLst/>
          </a:prstGeom>
          <a:noFill/>
        </p:spPr>
        <p:txBody>
          <a:bodyPr wrap="square" rtlCol="0">
            <a:spAutoFit/>
          </a:bodyPr>
          <a:lstStyle/>
          <a:p>
            <a:r>
              <a:rPr lang="en-US" sz="3600" b="1" dirty="0" smtClean="0">
                <a:solidFill>
                  <a:srgbClr val="FF0000"/>
                </a:solidFill>
              </a:rPr>
              <a:t>?</a:t>
            </a:r>
            <a:endParaRPr lang="en-GB" b="1" dirty="0">
              <a:solidFill>
                <a:srgbClr val="FF0000"/>
              </a:solidFill>
            </a:endParaRPr>
          </a:p>
        </p:txBody>
      </p:sp>
      <p:sp>
        <p:nvSpPr>
          <p:cNvPr id="9" name="Round Same Side Corner Rectangle 8">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139</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1027668"/>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600" dirty="0" smtClean="0"/>
              <a:t>3.1.4 – Market Decision – Revision</a:t>
            </a:r>
            <a:endParaRPr lang="en-GB" sz="3600" b="1" dirty="0" smtClean="0"/>
          </a:p>
        </p:txBody>
      </p:sp>
      <p:sp>
        <p:nvSpPr>
          <p:cNvPr id="34" name="Rectangle 33"/>
          <p:cNvSpPr/>
          <p:nvPr/>
        </p:nvSpPr>
        <p:spPr>
          <a:xfrm>
            <a:off x="323528" y="1124744"/>
            <a:ext cx="8496944" cy="461665"/>
          </a:xfrm>
          <a:prstGeom prst="rect">
            <a:avLst/>
          </a:prstGeom>
        </p:spPr>
        <p:txBody>
          <a:bodyPr wrap="square">
            <a:spAutoFit/>
          </a:bodyPr>
          <a:lstStyle/>
          <a:p>
            <a:pPr>
              <a:buClr>
                <a:srgbClr val="00B050"/>
              </a:buClr>
            </a:pPr>
            <a:r>
              <a:rPr lang="en-US" sz="2400" b="1" dirty="0" smtClean="0">
                <a:latin typeface="Arial" panose="020B0604020202020204" pitchFamily="34" charset="0"/>
                <a:cs typeface="Arial" panose="020B0604020202020204" pitchFamily="34" charset="0"/>
              </a:rPr>
              <a:t>Revision Summary – </a:t>
            </a:r>
            <a:r>
              <a:rPr lang="en-US" sz="2400" dirty="0" smtClean="0">
                <a:latin typeface="Arial" panose="020B0604020202020204" pitchFamily="34" charset="0"/>
                <a:cs typeface="Arial" panose="020B0604020202020204" pitchFamily="34" charset="0"/>
              </a:rPr>
              <a:t>Ways of Segmenting Markets</a:t>
            </a:r>
            <a:endParaRPr lang="en-GB" sz="2400" dirty="0" smtClean="0">
              <a:latin typeface="Arial" panose="020B0604020202020204" pitchFamily="34" charset="0"/>
              <a:cs typeface="Arial" panose="020B0604020202020204" pitchFamily="34" charset="0"/>
            </a:endParaRPr>
          </a:p>
        </p:txBody>
      </p:sp>
      <p:sp>
        <p:nvSpPr>
          <p:cNvPr id="10" name="TextBox 9"/>
          <p:cNvSpPr txBox="1"/>
          <p:nvPr/>
        </p:nvSpPr>
        <p:spPr>
          <a:xfrm>
            <a:off x="619543" y="2701563"/>
            <a:ext cx="1224136" cy="523220"/>
          </a:xfrm>
          <a:prstGeom prst="rect">
            <a:avLst/>
          </a:prstGeom>
          <a:solidFill>
            <a:srgbClr val="FFC00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p>
            <a:pPr algn="ctr"/>
            <a:r>
              <a:rPr lang="en-US" sz="2800" b="1" dirty="0" smtClean="0"/>
              <a:t>Age</a:t>
            </a:r>
            <a:endParaRPr lang="en-GB" sz="2800" b="1" dirty="0"/>
          </a:p>
        </p:txBody>
      </p:sp>
      <p:sp>
        <p:nvSpPr>
          <p:cNvPr id="11" name="TextBox 10"/>
          <p:cNvSpPr txBox="1"/>
          <p:nvPr/>
        </p:nvSpPr>
        <p:spPr>
          <a:xfrm>
            <a:off x="2483768" y="1870761"/>
            <a:ext cx="1392155" cy="523220"/>
          </a:xfrm>
          <a:prstGeom prst="rect">
            <a:avLst/>
          </a:prstGeom>
          <a:solidFill>
            <a:srgbClr val="FFC00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p>
            <a:pPr algn="ctr"/>
            <a:r>
              <a:rPr lang="en-US" sz="2800" b="1" dirty="0" smtClean="0"/>
              <a:t>Region</a:t>
            </a:r>
            <a:endParaRPr lang="en-GB" sz="2800" b="1" dirty="0"/>
          </a:p>
        </p:txBody>
      </p:sp>
      <p:sp>
        <p:nvSpPr>
          <p:cNvPr id="12" name="TextBox 11"/>
          <p:cNvSpPr txBox="1"/>
          <p:nvPr/>
        </p:nvSpPr>
        <p:spPr>
          <a:xfrm>
            <a:off x="4523996" y="1870761"/>
            <a:ext cx="1728192" cy="523220"/>
          </a:xfrm>
          <a:prstGeom prst="rect">
            <a:avLst/>
          </a:prstGeom>
          <a:solidFill>
            <a:srgbClr val="FFC00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p>
            <a:pPr algn="ctr"/>
            <a:r>
              <a:rPr lang="en-US" sz="2800" b="1" dirty="0" smtClean="0"/>
              <a:t>Location</a:t>
            </a:r>
            <a:endParaRPr lang="en-GB" sz="2800" b="1" dirty="0"/>
          </a:p>
        </p:txBody>
      </p:sp>
      <p:sp>
        <p:nvSpPr>
          <p:cNvPr id="13" name="TextBox 12"/>
          <p:cNvSpPr txBox="1"/>
          <p:nvPr/>
        </p:nvSpPr>
        <p:spPr>
          <a:xfrm>
            <a:off x="3491880" y="5301208"/>
            <a:ext cx="1654950" cy="523220"/>
          </a:xfrm>
          <a:prstGeom prst="rect">
            <a:avLst/>
          </a:prstGeom>
          <a:solidFill>
            <a:srgbClr val="FFC00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p>
            <a:pPr algn="ctr"/>
            <a:r>
              <a:rPr lang="en-US" sz="2800" b="1" dirty="0" smtClean="0"/>
              <a:t>Lifestyle</a:t>
            </a:r>
            <a:endParaRPr lang="en-GB" sz="2800" b="1" dirty="0"/>
          </a:p>
        </p:txBody>
      </p:sp>
      <p:sp>
        <p:nvSpPr>
          <p:cNvPr id="14" name="TextBox 13"/>
          <p:cNvSpPr txBox="1"/>
          <p:nvPr/>
        </p:nvSpPr>
        <p:spPr>
          <a:xfrm>
            <a:off x="6876256" y="2747729"/>
            <a:ext cx="1697838" cy="954107"/>
          </a:xfrm>
          <a:prstGeom prst="rect">
            <a:avLst/>
          </a:prstGeom>
          <a:solidFill>
            <a:srgbClr val="FFC00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p>
            <a:pPr algn="ctr"/>
            <a:r>
              <a:rPr lang="en-US" sz="2800" b="1" dirty="0" smtClean="0"/>
              <a:t>Use of Product</a:t>
            </a:r>
            <a:endParaRPr lang="en-GB" sz="2800" b="1" dirty="0"/>
          </a:p>
        </p:txBody>
      </p:sp>
      <p:sp>
        <p:nvSpPr>
          <p:cNvPr id="15" name="TextBox 14"/>
          <p:cNvSpPr txBox="1"/>
          <p:nvPr/>
        </p:nvSpPr>
        <p:spPr>
          <a:xfrm>
            <a:off x="6156176" y="4802861"/>
            <a:ext cx="2417918" cy="954107"/>
          </a:xfrm>
          <a:prstGeom prst="rect">
            <a:avLst/>
          </a:prstGeom>
          <a:solidFill>
            <a:srgbClr val="FFC00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p>
            <a:pPr algn="ctr"/>
            <a:r>
              <a:rPr lang="en-US" sz="2800" b="1" dirty="0" smtClean="0"/>
              <a:t>Income / Social group</a:t>
            </a:r>
            <a:endParaRPr lang="en-GB" sz="2800" b="1" dirty="0"/>
          </a:p>
        </p:txBody>
      </p:sp>
      <p:sp>
        <p:nvSpPr>
          <p:cNvPr id="16" name="TextBox 15"/>
          <p:cNvSpPr txBox="1"/>
          <p:nvPr/>
        </p:nvSpPr>
        <p:spPr>
          <a:xfrm>
            <a:off x="619542" y="4849996"/>
            <a:ext cx="1504185" cy="461665"/>
          </a:xfrm>
          <a:prstGeom prst="rect">
            <a:avLst/>
          </a:prstGeom>
          <a:solidFill>
            <a:srgbClr val="FFC00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defPPr>
              <a:defRPr lang="en-US"/>
            </a:defPPr>
            <a:lvl1pPr algn="ctr">
              <a:defRPr b="1"/>
            </a:lvl1pPr>
          </a:lstStyle>
          <a:p>
            <a:r>
              <a:rPr lang="en-US" sz="2400" dirty="0"/>
              <a:t>Gender</a:t>
            </a:r>
            <a:endParaRPr lang="en-GB" dirty="0"/>
          </a:p>
        </p:txBody>
      </p:sp>
      <p:cxnSp>
        <p:nvCxnSpPr>
          <p:cNvPr id="4" name="Straight Arrow Connector 3"/>
          <p:cNvCxnSpPr>
            <a:stCxn id="2" idx="3"/>
            <a:endCxn id="14" idx="1"/>
          </p:cNvCxnSpPr>
          <p:nvPr/>
        </p:nvCxnSpPr>
        <p:spPr>
          <a:xfrm flipV="1">
            <a:off x="6011543" y="3224783"/>
            <a:ext cx="864713" cy="477053"/>
          </a:xfrm>
          <a:prstGeom prst="straightConnector1">
            <a:avLst/>
          </a:prstGeom>
          <a:ln w="57150">
            <a:solidFill>
              <a:srgbClr val="C00000"/>
            </a:solidFill>
            <a:tailEnd type="triangle"/>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2" idx="0"/>
            <a:endCxn id="15" idx="0"/>
          </p:cNvCxnSpPr>
          <p:nvPr/>
        </p:nvCxnSpPr>
        <p:spPr>
          <a:xfrm>
            <a:off x="4319355" y="3224782"/>
            <a:ext cx="3045780" cy="1578079"/>
          </a:xfrm>
          <a:prstGeom prst="straightConnector1">
            <a:avLst/>
          </a:prstGeom>
          <a:ln w="57150">
            <a:solidFill>
              <a:srgbClr val="C00000"/>
            </a:solidFill>
            <a:tailEnd type="triangle"/>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2" idx="2"/>
            <a:endCxn id="13" idx="0"/>
          </p:cNvCxnSpPr>
          <p:nvPr/>
        </p:nvCxnSpPr>
        <p:spPr>
          <a:xfrm>
            <a:off x="4319355" y="4178889"/>
            <a:ext cx="0" cy="1122319"/>
          </a:xfrm>
          <a:prstGeom prst="straightConnector1">
            <a:avLst/>
          </a:prstGeom>
          <a:ln w="57150">
            <a:solidFill>
              <a:srgbClr val="C00000"/>
            </a:solidFill>
            <a:tailEnd type="triangle"/>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2" idx="0"/>
            <a:endCxn id="16" idx="0"/>
          </p:cNvCxnSpPr>
          <p:nvPr/>
        </p:nvCxnSpPr>
        <p:spPr>
          <a:xfrm flipH="1">
            <a:off x="1371635" y="3224782"/>
            <a:ext cx="2947720" cy="1625214"/>
          </a:xfrm>
          <a:prstGeom prst="straightConnector1">
            <a:avLst/>
          </a:prstGeom>
          <a:ln w="57150">
            <a:solidFill>
              <a:srgbClr val="C00000"/>
            </a:solidFill>
            <a:tailEnd type="triangle"/>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2" idx="1"/>
            <a:endCxn id="10" idx="3"/>
          </p:cNvCxnSpPr>
          <p:nvPr/>
        </p:nvCxnSpPr>
        <p:spPr>
          <a:xfrm flipH="1" flipV="1">
            <a:off x="1843679" y="2963173"/>
            <a:ext cx="783488" cy="738663"/>
          </a:xfrm>
          <a:prstGeom prst="straightConnector1">
            <a:avLst/>
          </a:prstGeom>
          <a:ln w="57150">
            <a:solidFill>
              <a:srgbClr val="C00000"/>
            </a:solidFill>
            <a:tailEnd type="triangle"/>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 idx="0"/>
            <a:endCxn id="11" idx="2"/>
          </p:cNvCxnSpPr>
          <p:nvPr/>
        </p:nvCxnSpPr>
        <p:spPr>
          <a:xfrm flipH="1" flipV="1">
            <a:off x="3179846" y="2393981"/>
            <a:ext cx="1139509" cy="830801"/>
          </a:xfrm>
          <a:prstGeom prst="straightConnector1">
            <a:avLst/>
          </a:prstGeom>
          <a:ln w="57150">
            <a:solidFill>
              <a:srgbClr val="C00000"/>
            </a:solidFill>
            <a:tailEnd type="triangle"/>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2" idx="0"/>
            <a:endCxn id="12" idx="2"/>
          </p:cNvCxnSpPr>
          <p:nvPr/>
        </p:nvCxnSpPr>
        <p:spPr>
          <a:xfrm flipV="1">
            <a:off x="4319355" y="2393981"/>
            <a:ext cx="1068737" cy="830801"/>
          </a:xfrm>
          <a:prstGeom prst="straightConnector1">
            <a:avLst/>
          </a:prstGeom>
          <a:ln w="57150">
            <a:solidFill>
              <a:srgbClr val="C00000"/>
            </a:solidFill>
            <a:tailEnd type="triangle"/>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627167" y="3224782"/>
            <a:ext cx="3384376" cy="954107"/>
          </a:xfrm>
          <a:prstGeom prst="rect">
            <a:avLst/>
          </a:prstGeom>
          <a:solidFill>
            <a:srgbClr val="00B0F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p>
            <a:pPr algn="ctr"/>
            <a:r>
              <a:rPr lang="en-US" sz="2800" b="1" dirty="0" smtClean="0"/>
              <a:t>MARKET CAN BE SEGMENTED BY:</a:t>
            </a:r>
            <a:endParaRPr lang="en-GB" sz="2800" b="1" dirty="0"/>
          </a:p>
        </p:txBody>
      </p:sp>
      <p:sp>
        <p:nvSpPr>
          <p:cNvPr id="20" name="Round Same Side Corner Rectangle 19">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139</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6485861"/>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b="1" dirty="0" smtClean="0"/>
              <a:t>Assignment Scenario</a:t>
            </a:r>
          </a:p>
        </p:txBody>
      </p:sp>
      <p:sp>
        <p:nvSpPr>
          <p:cNvPr id="2" name="Rectangle 1"/>
          <p:cNvSpPr/>
          <p:nvPr/>
        </p:nvSpPr>
        <p:spPr>
          <a:xfrm>
            <a:off x="323528" y="1124446"/>
            <a:ext cx="8496944" cy="5616922"/>
          </a:xfrm>
          <a:prstGeom prst="rect">
            <a:avLst/>
          </a:prstGeom>
        </p:spPr>
        <p:txBody>
          <a:bodyPr wrap="square">
            <a:spAutoFit/>
          </a:bodyPr>
          <a:lstStyle/>
          <a:p>
            <a:pPr marL="109728" indent="0">
              <a:spcAft>
                <a:spcPts val="300"/>
              </a:spcAft>
              <a:buNone/>
            </a:pPr>
            <a:r>
              <a:rPr lang="en-US" b="1" dirty="0"/>
              <a:t>3.1.1 - </a:t>
            </a:r>
            <a:r>
              <a:rPr lang="en-US" dirty="0"/>
              <a:t>The role of marketing:</a:t>
            </a:r>
          </a:p>
          <a:p>
            <a:pPr marL="630238" indent="-193675">
              <a:spcAft>
                <a:spcPts val="300"/>
              </a:spcAft>
              <a:buClr>
                <a:srgbClr val="00B050"/>
              </a:buClr>
              <a:buFont typeface="Arial" panose="020B0604020202020204" pitchFamily="34" charset="0"/>
              <a:buChar char="•"/>
            </a:pPr>
            <a:r>
              <a:rPr lang="en-GB" dirty="0"/>
              <a:t>Identifying customer needs</a:t>
            </a:r>
          </a:p>
          <a:p>
            <a:pPr marL="630238" indent="-193675">
              <a:spcAft>
                <a:spcPts val="300"/>
              </a:spcAft>
              <a:buClr>
                <a:srgbClr val="00B050"/>
              </a:buClr>
              <a:buFont typeface="Arial" panose="020B0604020202020204" pitchFamily="34" charset="0"/>
              <a:buChar char="•"/>
            </a:pPr>
            <a:r>
              <a:rPr lang="en-GB" dirty="0"/>
              <a:t>Satisfying customer needs</a:t>
            </a:r>
          </a:p>
          <a:p>
            <a:pPr marL="630238" indent="-193675">
              <a:spcAft>
                <a:spcPts val="300"/>
              </a:spcAft>
              <a:buClr>
                <a:srgbClr val="00B050"/>
              </a:buClr>
              <a:buFont typeface="Arial" panose="020B0604020202020204" pitchFamily="34" charset="0"/>
              <a:buChar char="•"/>
            </a:pPr>
            <a:r>
              <a:rPr lang="en-US" dirty="0"/>
              <a:t>Maintaining customer loyalty; building customer relationships</a:t>
            </a:r>
          </a:p>
          <a:p>
            <a:pPr marL="109728" indent="0">
              <a:spcAft>
                <a:spcPts val="300"/>
              </a:spcAft>
              <a:buNone/>
            </a:pPr>
            <a:r>
              <a:rPr lang="en-GB" b="1" dirty="0"/>
              <a:t>3.1.2 - </a:t>
            </a:r>
            <a:r>
              <a:rPr lang="en-GB" dirty="0"/>
              <a:t>Market changes:</a:t>
            </a:r>
          </a:p>
          <a:p>
            <a:pPr marL="630238" indent="-193675">
              <a:spcAft>
                <a:spcPts val="300"/>
              </a:spcAft>
              <a:buClr>
                <a:srgbClr val="00B050"/>
              </a:buClr>
              <a:buFont typeface="Arial" panose="020B0604020202020204" pitchFamily="34" charset="0"/>
              <a:buChar char="•"/>
            </a:pPr>
            <a:r>
              <a:rPr lang="en-US" dirty="0"/>
              <a:t>Why customer/consumer spending patterns may change</a:t>
            </a:r>
          </a:p>
          <a:p>
            <a:pPr marL="630238" indent="-193675">
              <a:spcAft>
                <a:spcPts val="300"/>
              </a:spcAft>
              <a:buClr>
                <a:srgbClr val="00B050"/>
              </a:buClr>
              <a:buFont typeface="Arial" panose="020B0604020202020204" pitchFamily="34" charset="0"/>
              <a:buChar char="•"/>
            </a:pPr>
            <a:r>
              <a:rPr lang="en-US" dirty="0"/>
              <a:t>The power and importance of changing customer needs</a:t>
            </a:r>
          </a:p>
          <a:p>
            <a:pPr marL="630238" indent="-193675">
              <a:spcAft>
                <a:spcPts val="300"/>
              </a:spcAft>
              <a:buClr>
                <a:srgbClr val="00B050"/>
              </a:buClr>
              <a:buFont typeface="Arial" panose="020B0604020202020204" pitchFamily="34" charset="0"/>
              <a:buChar char="•"/>
            </a:pPr>
            <a:r>
              <a:rPr lang="en-US" dirty="0"/>
              <a:t>Why some markets have become more competitive</a:t>
            </a:r>
          </a:p>
          <a:p>
            <a:pPr marL="630238" indent="-193675">
              <a:spcAft>
                <a:spcPts val="300"/>
              </a:spcAft>
              <a:buClr>
                <a:srgbClr val="00B050"/>
              </a:buClr>
              <a:buFont typeface="Arial" panose="020B0604020202020204" pitchFamily="34" charset="0"/>
              <a:buChar char="•"/>
            </a:pPr>
            <a:r>
              <a:rPr lang="en-US" dirty="0"/>
              <a:t>How business can respond to changing spending patterns and </a:t>
            </a:r>
            <a:r>
              <a:rPr lang="en-GB" dirty="0"/>
              <a:t>increased competition</a:t>
            </a:r>
          </a:p>
          <a:p>
            <a:pPr marL="109728" indent="0">
              <a:spcAft>
                <a:spcPts val="300"/>
              </a:spcAft>
              <a:buNone/>
            </a:pPr>
            <a:r>
              <a:rPr lang="en-US" b="1" dirty="0"/>
              <a:t>3.1.3 - </a:t>
            </a:r>
            <a:r>
              <a:rPr lang="en-US" dirty="0"/>
              <a:t>Concepts of niche marketing and mass marketing:</a:t>
            </a:r>
          </a:p>
          <a:p>
            <a:pPr marL="630238" indent="-193675">
              <a:spcAft>
                <a:spcPts val="300"/>
              </a:spcAft>
              <a:buClr>
                <a:srgbClr val="00B050"/>
              </a:buClr>
              <a:buFont typeface="Arial" panose="020B0604020202020204" pitchFamily="34" charset="0"/>
              <a:buChar char="•"/>
            </a:pPr>
            <a:r>
              <a:rPr lang="en-US" dirty="0"/>
              <a:t>Benefits and limitations of each approach to marketing</a:t>
            </a:r>
          </a:p>
          <a:p>
            <a:pPr marL="109728" indent="0">
              <a:spcAft>
                <a:spcPts val="300"/>
              </a:spcAft>
              <a:buNone/>
            </a:pPr>
            <a:r>
              <a:rPr lang="en-US" b="1" dirty="0"/>
              <a:t>3.1.4 - </a:t>
            </a:r>
            <a:r>
              <a:rPr lang="en-US" dirty="0"/>
              <a:t>How and why market segmentation is undertaken:</a:t>
            </a:r>
          </a:p>
          <a:p>
            <a:pPr marL="630238" indent="-193675">
              <a:spcAft>
                <a:spcPts val="300"/>
              </a:spcAft>
              <a:buClr>
                <a:srgbClr val="00B050"/>
              </a:buClr>
              <a:buFont typeface="Arial" panose="020B0604020202020204" pitchFamily="34" charset="0"/>
              <a:buChar char="•"/>
            </a:pPr>
            <a:r>
              <a:rPr lang="en-US" dirty="0"/>
              <a:t>How markets can be segmented, e.g. according to age, </a:t>
            </a:r>
            <a:r>
              <a:rPr lang="en-GB" dirty="0"/>
              <a:t>socio‑economic grouping, location, gender</a:t>
            </a:r>
          </a:p>
          <a:p>
            <a:pPr marL="630238" indent="-193675">
              <a:spcAft>
                <a:spcPts val="300"/>
              </a:spcAft>
              <a:buClr>
                <a:srgbClr val="00B050"/>
              </a:buClr>
              <a:buFont typeface="Arial" panose="020B0604020202020204" pitchFamily="34" charset="0"/>
              <a:buChar char="•"/>
            </a:pPr>
            <a:r>
              <a:rPr lang="en-US" dirty="0"/>
              <a:t>Potential benefits of segmentation to business</a:t>
            </a:r>
          </a:p>
          <a:p>
            <a:pPr marL="630238" indent="-193675">
              <a:spcAft>
                <a:spcPts val="300"/>
              </a:spcAft>
              <a:buClr>
                <a:srgbClr val="00B050"/>
              </a:buClr>
              <a:buFont typeface="Arial" panose="020B0604020202020204" pitchFamily="34" charset="0"/>
              <a:buChar char="•"/>
            </a:pPr>
            <a:r>
              <a:rPr lang="en-US" dirty="0"/>
              <a:t>Recommend and justify an appropriate method of segmentation</a:t>
            </a:r>
            <a:r>
              <a:rPr lang="en-GB" dirty="0"/>
              <a:t>in given circumstances</a:t>
            </a:r>
            <a:endParaRPr lang="en-GB" dirty="0">
              <a:latin typeface="Arial" panose="020B0604020202020204" pitchFamily="34" charset="0"/>
              <a:cs typeface="Arial" panose="020B0604020202020204" pitchFamily="34" charset="0"/>
            </a:endParaRPr>
          </a:p>
        </p:txBody>
      </p:sp>
    </p:spTree>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600" dirty="0" smtClean="0"/>
              <a:t>3.1.4 – International Business in Focus</a:t>
            </a:r>
            <a:endParaRPr lang="en-GB" sz="3600" b="1" dirty="0" smtClean="0"/>
          </a:p>
        </p:txBody>
      </p:sp>
      <p:sp>
        <p:nvSpPr>
          <p:cNvPr id="34" name="Rectangle 33"/>
          <p:cNvSpPr/>
          <p:nvPr/>
        </p:nvSpPr>
        <p:spPr>
          <a:xfrm>
            <a:off x="323528" y="1124744"/>
            <a:ext cx="8496944" cy="5509200"/>
          </a:xfrm>
          <a:prstGeom prst="rect">
            <a:avLst/>
          </a:prstGeom>
        </p:spPr>
        <p:txBody>
          <a:bodyPr wrap="square">
            <a:spAutoFit/>
          </a:bodyPr>
          <a:lstStyle/>
          <a:p>
            <a:pPr>
              <a:buClr>
                <a:srgbClr val="00B050"/>
              </a:buClr>
            </a:pPr>
            <a:r>
              <a:rPr lang="en-US" sz="1600" b="1" dirty="0" smtClean="0">
                <a:solidFill>
                  <a:srgbClr val="002060"/>
                </a:solidFill>
                <a:latin typeface="Arial" panose="020B0604020202020204" pitchFamily="34" charset="0"/>
                <a:cs typeface="Arial" panose="020B0604020202020204" pitchFamily="34" charset="0"/>
              </a:rPr>
              <a:t>Personal Computers and Technology</a:t>
            </a:r>
          </a:p>
          <a:p>
            <a:pPr>
              <a:buClr>
                <a:srgbClr val="00B050"/>
              </a:buClr>
            </a:pPr>
            <a:endParaRPr lang="en-US" sz="1600" b="1" dirty="0">
              <a:solidFill>
                <a:srgbClr val="002060"/>
              </a:solidFill>
              <a:latin typeface="Arial" panose="020B0604020202020204" pitchFamily="34" charset="0"/>
              <a:cs typeface="Arial" panose="020B0604020202020204" pitchFamily="34" charset="0"/>
            </a:endParaRPr>
          </a:p>
          <a:p>
            <a:pPr>
              <a:buClr>
                <a:srgbClr val="00B050"/>
              </a:buClr>
            </a:pPr>
            <a:endParaRPr lang="en-US" sz="1600" b="1" dirty="0" smtClean="0">
              <a:solidFill>
                <a:srgbClr val="002060"/>
              </a:solidFill>
              <a:latin typeface="Arial" panose="020B0604020202020204" pitchFamily="34" charset="0"/>
              <a:cs typeface="Arial" panose="020B0604020202020204" pitchFamily="34" charset="0"/>
            </a:endParaRPr>
          </a:p>
          <a:p>
            <a:pPr>
              <a:buClr>
                <a:srgbClr val="00B050"/>
              </a:buClr>
            </a:pPr>
            <a:endParaRPr lang="en-US" sz="1600" b="1" dirty="0">
              <a:solidFill>
                <a:srgbClr val="002060"/>
              </a:solidFill>
              <a:latin typeface="Arial" panose="020B0604020202020204" pitchFamily="34" charset="0"/>
              <a:cs typeface="Arial" panose="020B0604020202020204" pitchFamily="34" charset="0"/>
            </a:endParaRPr>
          </a:p>
          <a:p>
            <a:pPr>
              <a:buClr>
                <a:srgbClr val="00B050"/>
              </a:buClr>
            </a:pPr>
            <a:endParaRPr lang="en-US" sz="1600" b="1" dirty="0" smtClean="0">
              <a:solidFill>
                <a:srgbClr val="002060"/>
              </a:solidFill>
              <a:latin typeface="Arial" panose="020B0604020202020204" pitchFamily="34" charset="0"/>
              <a:cs typeface="Arial" panose="020B0604020202020204" pitchFamily="34" charset="0"/>
            </a:endParaRPr>
          </a:p>
          <a:p>
            <a:pPr>
              <a:buClr>
                <a:srgbClr val="00B050"/>
              </a:buClr>
            </a:pPr>
            <a:endParaRPr lang="en-US" sz="1600" b="1" dirty="0">
              <a:solidFill>
                <a:srgbClr val="002060"/>
              </a:solidFill>
              <a:latin typeface="Arial" panose="020B0604020202020204" pitchFamily="34" charset="0"/>
              <a:cs typeface="Arial" panose="020B0604020202020204" pitchFamily="34" charset="0"/>
            </a:endParaRPr>
          </a:p>
          <a:p>
            <a:pPr>
              <a:buClr>
                <a:srgbClr val="00B050"/>
              </a:buClr>
            </a:pPr>
            <a:endParaRPr lang="en-US" sz="1600" b="1" dirty="0" smtClean="0">
              <a:solidFill>
                <a:srgbClr val="002060"/>
              </a:solidFill>
              <a:latin typeface="Arial" panose="020B0604020202020204" pitchFamily="34" charset="0"/>
              <a:cs typeface="Arial" panose="020B0604020202020204" pitchFamily="34" charset="0"/>
            </a:endParaRPr>
          </a:p>
          <a:p>
            <a:pPr>
              <a:buClr>
                <a:srgbClr val="00B050"/>
              </a:buClr>
            </a:pPr>
            <a:endParaRPr lang="en-US" sz="1600" b="1" dirty="0">
              <a:solidFill>
                <a:srgbClr val="002060"/>
              </a:solidFill>
              <a:latin typeface="Arial" panose="020B0604020202020204" pitchFamily="34" charset="0"/>
              <a:cs typeface="Arial" panose="020B0604020202020204" pitchFamily="34" charset="0"/>
            </a:endParaRPr>
          </a:p>
          <a:p>
            <a:pPr>
              <a:buClr>
                <a:srgbClr val="00B050"/>
              </a:buClr>
            </a:pPr>
            <a:endParaRPr lang="en-US" sz="1600" b="1" dirty="0" smtClean="0">
              <a:solidFill>
                <a:srgbClr val="002060"/>
              </a:solidFill>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r>
              <a:rPr lang="en-US" sz="1600" i="1" dirty="0" smtClean="0">
                <a:solidFill>
                  <a:srgbClr val="002060"/>
                </a:solidFill>
                <a:latin typeface="Arial" panose="020B0604020202020204" pitchFamily="34" charset="0"/>
                <a:cs typeface="Arial" panose="020B0604020202020204" pitchFamily="34" charset="0"/>
              </a:rPr>
              <a:t>Personal computers and mobile (cell) phone technology has seen many advances over the last 20 years.</a:t>
            </a:r>
          </a:p>
          <a:p>
            <a:pPr marL="285750" indent="-285750">
              <a:buClr>
                <a:srgbClr val="00B050"/>
              </a:buClr>
              <a:buFont typeface="Wingdings 3" panose="05040102010807070707" pitchFamily="18" charset="2"/>
              <a:buChar char=""/>
            </a:pPr>
            <a:r>
              <a:rPr lang="en-US" sz="1600" dirty="0" smtClean="0">
                <a:solidFill>
                  <a:srgbClr val="002060"/>
                </a:solidFill>
                <a:latin typeface="Arial" panose="020B0604020202020204" pitchFamily="34" charset="0"/>
                <a:cs typeface="Arial" panose="020B0604020202020204" pitchFamily="34" charset="0"/>
              </a:rPr>
              <a:t>The personal computer market has seen many changes over the last few years. The standard desktop computer is becoming a thing of the past in many offices, where a laptop has taken its place. In the home this has also been true. However, the introduction of the netbook and then the Apple iPad has changed the market again.</a:t>
            </a:r>
          </a:p>
          <a:p>
            <a:pPr marL="285750" indent="-285750">
              <a:buClr>
                <a:srgbClr val="00B050"/>
              </a:buClr>
              <a:buFont typeface="Wingdings 3" panose="05040102010807070707" pitchFamily="18" charset="2"/>
              <a:buChar char=""/>
            </a:pPr>
            <a:r>
              <a:rPr lang="en-US" sz="1600" dirty="0" smtClean="0">
                <a:solidFill>
                  <a:srgbClr val="002060"/>
                </a:solidFill>
                <a:latin typeface="Arial" panose="020B0604020202020204" pitchFamily="34" charset="0"/>
                <a:cs typeface="Arial" panose="020B0604020202020204" pitchFamily="34" charset="0"/>
              </a:rPr>
              <a:t>Predictions for the future of the personal computer market are that mobile devices will become market leaders in the global sales, followed by tablets and netbooks. Home computers are seen as becoming a smaller and smaller share of the global market.</a:t>
            </a:r>
          </a:p>
          <a:p>
            <a:pPr>
              <a:buClr>
                <a:srgbClr val="00B050"/>
              </a:buClr>
            </a:pPr>
            <a:r>
              <a:rPr lang="en-US" sz="1600" b="1" dirty="0" smtClean="0">
                <a:solidFill>
                  <a:srgbClr val="FF0000"/>
                </a:solidFill>
                <a:latin typeface="Arial" panose="020B0604020202020204" pitchFamily="34" charset="0"/>
                <a:cs typeface="Arial" panose="020B0604020202020204" pitchFamily="34" charset="0"/>
              </a:rPr>
              <a:t>Discussion Points</a:t>
            </a:r>
          </a:p>
          <a:p>
            <a:pPr marL="285750" indent="-285750">
              <a:buClr>
                <a:srgbClr val="00B050"/>
              </a:buClr>
              <a:buFont typeface="Wingdings 3" panose="05040102010807070707" pitchFamily="18" charset="2"/>
              <a:buChar char=""/>
            </a:pPr>
            <a:r>
              <a:rPr lang="en-US" sz="1600" dirty="0" smtClean="0">
                <a:solidFill>
                  <a:srgbClr val="FF0000"/>
                </a:solidFill>
                <a:latin typeface="Arial" panose="020B0604020202020204" pitchFamily="34" charset="0"/>
                <a:cs typeface="Arial" panose="020B0604020202020204" pitchFamily="34" charset="0"/>
              </a:rPr>
              <a:t>How has the market for personal computers changed?</a:t>
            </a:r>
          </a:p>
          <a:p>
            <a:pPr marL="285750" indent="-285750">
              <a:buClr>
                <a:srgbClr val="00B050"/>
              </a:buClr>
              <a:buFont typeface="Wingdings 3" panose="05040102010807070707" pitchFamily="18" charset="2"/>
              <a:buChar char=""/>
            </a:pPr>
            <a:r>
              <a:rPr lang="en-US" sz="1600" dirty="0" smtClean="0">
                <a:solidFill>
                  <a:srgbClr val="FF0000"/>
                </a:solidFill>
                <a:latin typeface="Arial" panose="020B0604020202020204" pitchFamily="34" charset="0"/>
                <a:cs typeface="Arial" panose="020B0604020202020204" pitchFamily="34" charset="0"/>
              </a:rPr>
              <a:t>Why have these changes happened?</a:t>
            </a:r>
          </a:p>
          <a:p>
            <a:pPr marL="285750" indent="-285750">
              <a:buClr>
                <a:srgbClr val="00B050"/>
              </a:buClr>
              <a:buFont typeface="Wingdings 3" panose="05040102010807070707" pitchFamily="18" charset="2"/>
              <a:buChar char=""/>
            </a:pPr>
            <a:r>
              <a:rPr lang="en-US" sz="1600" dirty="0" smtClean="0">
                <a:solidFill>
                  <a:srgbClr val="FF0000"/>
                </a:solidFill>
                <a:latin typeface="Arial" panose="020B0604020202020204" pitchFamily="34" charset="0"/>
                <a:cs typeface="Arial" panose="020B0604020202020204" pitchFamily="34" charset="0"/>
              </a:rPr>
              <a:t>How should businesses in the personal computer market respond to these changes?</a:t>
            </a:r>
            <a:endParaRPr lang="en-GB" sz="1600" dirty="0" smtClean="0">
              <a:solidFill>
                <a:srgbClr val="FF0000"/>
              </a:solidFill>
              <a:latin typeface="Arial" panose="020B0604020202020204" pitchFamily="34" charset="0"/>
              <a:cs typeface="Arial" panose="020B0604020202020204" pitchFamily="34" charset="0"/>
            </a:endParaRPr>
          </a:p>
        </p:txBody>
      </p:sp>
      <p:sp>
        <p:nvSpPr>
          <p:cNvPr id="9" name="Round Same Side Corner Rectangle 8">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140</a:t>
            </a:r>
            <a:endParaRPr lang="en-GB" sz="2400" b="1" dirty="0">
              <a:latin typeface="Arial" panose="020B0604020202020204" pitchFamily="34" charset="0"/>
              <a:cs typeface="Arial" panose="020B0604020202020204" pitchFamily="34" charset="0"/>
            </a:endParaRPr>
          </a:p>
        </p:txBody>
      </p:sp>
      <p:pic>
        <p:nvPicPr>
          <p:cNvPr id="11270" name="Picture 6" descr="http://www.chip.de/ii/22415562_a49f7a9eb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1743" y="1700808"/>
            <a:ext cx="1562759" cy="1488343"/>
          </a:xfrm>
          <a:prstGeom prst="rect">
            <a:avLst/>
          </a:prstGeom>
          <a:noFill/>
          <a:effectLst>
            <a:outerShdw blurRad="1397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274" name="Picture 10" descr="http://cdn2.gsmarena.com/vv/pics/samsung/samsung-galaxy-j7-j700f-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89976" y="1440811"/>
            <a:ext cx="1830096" cy="1092512"/>
          </a:xfrm>
          <a:prstGeom prst="rect">
            <a:avLst/>
          </a:prstGeom>
          <a:noFill/>
          <a:effectLst>
            <a:outerShdw blurRad="1397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272" name="Picture 8" descr="http://images.cdn.stuff.tv/sites/stuff.tv/files/brands/Apple/MacBook_2015/macbook-9.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521" t="9455" r="16555" b="6441"/>
          <a:stretch/>
        </p:blipFill>
        <p:spPr bwMode="auto">
          <a:xfrm>
            <a:off x="5004048" y="1700808"/>
            <a:ext cx="1952672" cy="1601191"/>
          </a:xfrm>
          <a:prstGeom prst="rect">
            <a:avLst/>
          </a:prstGeom>
          <a:noFill/>
          <a:effectLst>
            <a:outerShdw blurRad="1397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276" name="Picture 12" descr="https://d3nevzfk7ii3be.cloudfront.net/igi/Mwfvd5qH3sPoRlF1.lar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6680" t="2770" r="7392" b="5574"/>
          <a:stretch/>
        </p:blipFill>
        <p:spPr bwMode="auto">
          <a:xfrm>
            <a:off x="6660232" y="1196751"/>
            <a:ext cx="2160240" cy="1728193"/>
          </a:xfrm>
          <a:prstGeom prst="rect">
            <a:avLst/>
          </a:prstGeom>
          <a:noFill/>
          <a:effectLst>
            <a:outerShdw blurRad="1397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266" name="Picture 2" descr="http://s3.amazonaws.com/digitaltrends-uploads-prod/2013/10/desktop-computer1.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296" t="9564" r="13503" b="15832"/>
          <a:stretch/>
        </p:blipFill>
        <p:spPr bwMode="auto">
          <a:xfrm>
            <a:off x="367113" y="1534240"/>
            <a:ext cx="1828623" cy="1080120"/>
          </a:xfrm>
          <a:prstGeom prst="rect">
            <a:avLst/>
          </a:prstGeom>
          <a:noFill/>
          <a:effectLst>
            <a:outerShdw blurRad="1397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0246725"/>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67262"/>
            <a:ext cx="7776864" cy="625434"/>
          </a:xfrm>
        </p:spPr>
        <p:txBody>
          <a:bodyPr>
            <a:noAutofit/>
          </a:bodyPr>
          <a:lstStyle/>
          <a:p>
            <a:r>
              <a:rPr lang="en-GB" sz="3600" dirty="0" smtClean="0"/>
              <a:t>3.1.4 – Exam Styled Questions – Paper 1</a:t>
            </a:r>
            <a:endParaRPr lang="en-GB" sz="3600" b="1" dirty="0" smtClean="0"/>
          </a:p>
        </p:txBody>
      </p:sp>
      <p:sp>
        <p:nvSpPr>
          <p:cNvPr id="9" name="Round Same Side Corner Rectangle 8">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141</a:t>
            </a:r>
            <a:endParaRPr lang="en-GB" sz="2400" b="1" dirty="0">
              <a:latin typeface="Arial" panose="020B0604020202020204" pitchFamily="34" charset="0"/>
              <a:cs typeface="Arial" panose="020B0604020202020204" pitchFamily="34" charset="0"/>
            </a:endParaRPr>
          </a:p>
        </p:txBody>
      </p:sp>
      <p:sp>
        <p:nvSpPr>
          <p:cNvPr id="5" name="Rectangle 4"/>
          <p:cNvSpPr/>
          <p:nvPr/>
        </p:nvSpPr>
        <p:spPr>
          <a:xfrm>
            <a:off x="323849" y="1155809"/>
            <a:ext cx="8496623" cy="5355312"/>
          </a:xfrm>
          <a:prstGeom prst="rect">
            <a:avLst/>
          </a:prstGeom>
        </p:spPr>
        <p:txBody>
          <a:bodyPr wrap="square">
            <a:spAutoFit/>
          </a:bodyPr>
          <a:lstStyle/>
          <a:p>
            <a:pPr>
              <a:buClr>
                <a:srgbClr val="00B050"/>
              </a:buClr>
            </a:pPr>
            <a:r>
              <a:rPr lang="en-US" sz="1900" b="1" dirty="0" smtClean="0">
                <a:solidFill>
                  <a:srgbClr val="FF0000"/>
                </a:solidFill>
                <a:latin typeface="Calibri" panose="020F0502020204030204" pitchFamily="34" charset="0"/>
              </a:rPr>
              <a:t>Unit 03 - Exam Styles Questions – Paper 1</a:t>
            </a:r>
          </a:p>
          <a:p>
            <a:pPr marL="349250" indent="-349250">
              <a:buClr>
                <a:srgbClr val="00B050"/>
              </a:buClr>
              <a:buFont typeface="+mj-lt"/>
              <a:buAutoNum type="arabicPeriod"/>
            </a:pPr>
            <a:r>
              <a:rPr lang="en-US" sz="1900" dirty="0" smtClean="0">
                <a:solidFill>
                  <a:srgbClr val="FF0000"/>
                </a:solidFill>
                <a:latin typeface="Calibri" panose="020F0502020204030204" pitchFamily="34" charset="0"/>
              </a:rPr>
              <a:t>E&amp;G Limited own a number of farms which grow fruit. The fruit is sold to large supermarkets abroad. They also grow coffee which is sold to companies that process and brand the coffee which is also then sold to large supermarkets abroad. The world price of coffee has recently dropped by 20%. There has been a growing demand for fruit from developing countries with rising incomes as well as an increasing demand form developed countries which have seen a growing trend towards ‘healthy eating’, encouraged by government policies to tackle their obesity problem.</a:t>
            </a:r>
          </a:p>
          <a:p>
            <a:pPr marL="685800" indent="-349250">
              <a:buClr>
                <a:srgbClr val="00B050"/>
              </a:buClr>
              <a:buFont typeface="+mj-lt"/>
              <a:buAutoNum type="alphaLcParenR"/>
            </a:pPr>
            <a:r>
              <a:rPr lang="en-US" sz="1900" dirty="0" smtClean="0">
                <a:solidFill>
                  <a:srgbClr val="FF0000"/>
                </a:solidFill>
                <a:latin typeface="Calibri" panose="020F0502020204030204" pitchFamily="34" charset="0"/>
              </a:rPr>
              <a:t>What customer needs are being satisfied by E&amp;G Limited?	[2]</a:t>
            </a:r>
          </a:p>
          <a:p>
            <a:pPr marL="685800" indent="-349250">
              <a:buClr>
                <a:srgbClr val="00B050"/>
              </a:buClr>
              <a:buFont typeface="+mj-lt"/>
              <a:buAutoNum type="alphaLcParenR"/>
            </a:pPr>
            <a:r>
              <a:rPr lang="en-US" sz="1900" dirty="0" smtClean="0">
                <a:solidFill>
                  <a:srgbClr val="FF0000"/>
                </a:solidFill>
                <a:latin typeface="Calibri" panose="020F0502020204030204" pitchFamily="34" charset="0"/>
              </a:rPr>
              <a:t>Identify </a:t>
            </a:r>
            <a:r>
              <a:rPr lang="en-US" sz="1900" b="1" dirty="0" smtClean="0">
                <a:solidFill>
                  <a:srgbClr val="FF0000"/>
                </a:solidFill>
                <a:latin typeface="Calibri" panose="020F0502020204030204" pitchFamily="34" charset="0"/>
              </a:rPr>
              <a:t>two</a:t>
            </a:r>
            <a:r>
              <a:rPr lang="en-US" sz="1900" dirty="0" smtClean="0">
                <a:solidFill>
                  <a:srgbClr val="FF0000"/>
                </a:solidFill>
                <a:latin typeface="Calibri" panose="020F0502020204030204" pitchFamily="34" charset="0"/>
              </a:rPr>
              <a:t> reasons why the price of coffee might be falling.	[2]</a:t>
            </a:r>
          </a:p>
          <a:p>
            <a:pPr marL="685800" indent="-349250">
              <a:buClr>
                <a:srgbClr val="00B050"/>
              </a:buClr>
              <a:buFont typeface="+mj-lt"/>
              <a:buAutoNum type="alphaLcParenR"/>
            </a:pPr>
            <a:r>
              <a:rPr lang="en-US" sz="1900" dirty="0" smtClean="0">
                <a:solidFill>
                  <a:srgbClr val="FF0000"/>
                </a:solidFill>
                <a:latin typeface="Calibri" panose="020F0502020204030204" pitchFamily="34" charset="0"/>
              </a:rPr>
              <a:t>Identify and explain </a:t>
            </a:r>
            <a:r>
              <a:rPr lang="en-US" sz="1900" b="1" dirty="0" smtClean="0">
                <a:solidFill>
                  <a:srgbClr val="FF0000"/>
                </a:solidFill>
                <a:latin typeface="Calibri" panose="020F0502020204030204" pitchFamily="34" charset="0"/>
              </a:rPr>
              <a:t>two</a:t>
            </a:r>
            <a:r>
              <a:rPr lang="en-US" sz="1900" dirty="0" smtClean="0">
                <a:solidFill>
                  <a:srgbClr val="FF0000"/>
                </a:solidFill>
                <a:latin typeface="Calibri" panose="020F0502020204030204" pitchFamily="34" charset="0"/>
              </a:rPr>
              <a:t> reasons why supermarkets are demanding more fruit.	[4]</a:t>
            </a:r>
          </a:p>
          <a:p>
            <a:pPr marL="685800" indent="-349250">
              <a:buClr>
                <a:srgbClr val="00B050"/>
              </a:buClr>
              <a:buFont typeface="+mj-lt"/>
              <a:buAutoNum type="alphaLcParenR"/>
            </a:pPr>
            <a:r>
              <a:rPr lang="en-US" sz="1900" dirty="0" smtClean="0">
                <a:solidFill>
                  <a:srgbClr val="FF0000"/>
                </a:solidFill>
                <a:latin typeface="Calibri" panose="020F0502020204030204" pitchFamily="34" charset="0"/>
              </a:rPr>
              <a:t>Identify and explain </a:t>
            </a:r>
            <a:r>
              <a:rPr lang="en-US" sz="1900" b="1" dirty="0" smtClean="0">
                <a:solidFill>
                  <a:srgbClr val="FF0000"/>
                </a:solidFill>
                <a:latin typeface="Calibri" panose="020F0502020204030204" pitchFamily="34" charset="0"/>
              </a:rPr>
              <a:t>two </a:t>
            </a:r>
            <a:r>
              <a:rPr lang="en-US" sz="1900" dirty="0" smtClean="0">
                <a:solidFill>
                  <a:srgbClr val="FF0000"/>
                </a:solidFill>
                <a:latin typeface="Calibri" panose="020F0502020204030204" pitchFamily="34" charset="0"/>
              </a:rPr>
              <a:t>ways the directors of </a:t>
            </a:r>
            <a:r>
              <a:rPr lang="en-US" sz="1900" dirty="0">
                <a:solidFill>
                  <a:srgbClr val="FF0000"/>
                </a:solidFill>
                <a:latin typeface="Calibri" panose="020F0502020204030204" pitchFamily="34" charset="0"/>
              </a:rPr>
              <a:t>E&amp;G </a:t>
            </a:r>
            <a:r>
              <a:rPr lang="en-US" sz="1900" dirty="0" smtClean="0">
                <a:solidFill>
                  <a:srgbClr val="FF0000"/>
                </a:solidFill>
                <a:latin typeface="Calibri" panose="020F0502020204030204" pitchFamily="34" charset="0"/>
              </a:rPr>
              <a:t>Limited could respond to increased competition from farms which now grow fruit instead of vegetables.	[6]</a:t>
            </a:r>
          </a:p>
          <a:p>
            <a:pPr marL="685800" indent="-349250">
              <a:buClr>
                <a:srgbClr val="00B050"/>
              </a:buClr>
              <a:buFont typeface="+mj-lt"/>
              <a:buAutoNum type="alphaLcParenR"/>
            </a:pPr>
            <a:r>
              <a:rPr lang="en-US" sz="1900" dirty="0" smtClean="0">
                <a:solidFill>
                  <a:srgbClr val="FF0000"/>
                </a:solidFill>
                <a:latin typeface="Calibri" panose="020F0502020204030204" pitchFamily="34" charset="0"/>
              </a:rPr>
              <a:t>Do you think E&amp;G </a:t>
            </a:r>
            <a:r>
              <a:rPr lang="en-US" sz="1900" dirty="0">
                <a:solidFill>
                  <a:srgbClr val="FF0000"/>
                </a:solidFill>
                <a:latin typeface="Calibri" panose="020F0502020204030204" pitchFamily="34" charset="0"/>
              </a:rPr>
              <a:t>Limited </a:t>
            </a:r>
            <a:r>
              <a:rPr lang="en-US" sz="1900" dirty="0" smtClean="0">
                <a:solidFill>
                  <a:srgbClr val="FF0000"/>
                </a:solidFill>
                <a:latin typeface="Calibri" panose="020F0502020204030204" pitchFamily="34" charset="0"/>
              </a:rPr>
              <a:t>should change production from coffee to growing more fruit? Justify your answer.	[6]</a:t>
            </a:r>
          </a:p>
        </p:txBody>
      </p:sp>
      <p:sp>
        <p:nvSpPr>
          <p:cNvPr id="6" name="TextBox 5">
            <a:hlinkClick r:id="rId3" action="ppaction://hlinkfile"/>
          </p:cNvPr>
          <p:cNvSpPr txBox="1"/>
          <p:nvPr/>
        </p:nvSpPr>
        <p:spPr>
          <a:xfrm>
            <a:off x="8460432" y="3573016"/>
            <a:ext cx="360040" cy="707886"/>
          </a:xfrm>
          <a:prstGeom prst="rect">
            <a:avLst/>
          </a:prstGeom>
          <a:noFill/>
        </p:spPr>
        <p:txBody>
          <a:bodyPr wrap="square" rtlCol="0">
            <a:spAutoFit/>
          </a:bodyPr>
          <a:lstStyle/>
          <a:p>
            <a:r>
              <a:rPr lang="en-US"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401937610"/>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67262"/>
            <a:ext cx="7776864" cy="625434"/>
          </a:xfrm>
        </p:spPr>
        <p:txBody>
          <a:bodyPr>
            <a:noAutofit/>
          </a:bodyPr>
          <a:lstStyle/>
          <a:p>
            <a:r>
              <a:rPr lang="en-GB" sz="3600" dirty="0" smtClean="0"/>
              <a:t>3.1.4 – Exam Styled Questions – Paper 1</a:t>
            </a:r>
            <a:endParaRPr lang="en-GB" sz="3600" b="1" dirty="0" smtClean="0"/>
          </a:p>
        </p:txBody>
      </p:sp>
      <p:sp>
        <p:nvSpPr>
          <p:cNvPr id="9" name="Round Same Side Corner Rectangle 8">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141</a:t>
            </a:r>
            <a:endParaRPr lang="en-GB" sz="2400" b="1" dirty="0">
              <a:latin typeface="Arial" panose="020B0604020202020204" pitchFamily="34" charset="0"/>
              <a:cs typeface="Arial" panose="020B0604020202020204" pitchFamily="34" charset="0"/>
            </a:endParaRPr>
          </a:p>
        </p:txBody>
      </p:sp>
      <p:sp>
        <p:nvSpPr>
          <p:cNvPr id="5" name="Rectangle 4"/>
          <p:cNvSpPr/>
          <p:nvPr/>
        </p:nvSpPr>
        <p:spPr>
          <a:xfrm>
            <a:off x="323849" y="1155809"/>
            <a:ext cx="8496623" cy="5262979"/>
          </a:xfrm>
          <a:prstGeom prst="rect">
            <a:avLst/>
          </a:prstGeom>
        </p:spPr>
        <p:txBody>
          <a:bodyPr wrap="square">
            <a:spAutoFit/>
          </a:bodyPr>
          <a:lstStyle/>
          <a:p>
            <a:pPr>
              <a:buClr>
                <a:srgbClr val="00B050"/>
              </a:buClr>
            </a:pPr>
            <a:r>
              <a:rPr lang="en-US" sz="2100" b="1" dirty="0" smtClean="0">
                <a:solidFill>
                  <a:srgbClr val="FF0000"/>
                </a:solidFill>
                <a:latin typeface="Calibri" panose="020F0502020204030204" pitchFamily="34" charset="0"/>
              </a:rPr>
              <a:t>Unit 03 - Exam Styles Questions – Paper 1</a:t>
            </a:r>
          </a:p>
          <a:p>
            <a:pPr marL="457200" indent="-457200">
              <a:buClr>
                <a:srgbClr val="00B050"/>
              </a:buClr>
              <a:buFont typeface="+mj-lt"/>
              <a:buAutoNum type="arabicPeriod" startAt="2"/>
            </a:pPr>
            <a:r>
              <a:rPr lang="en-US" sz="2100" dirty="0" smtClean="0">
                <a:solidFill>
                  <a:srgbClr val="FF0000"/>
                </a:solidFill>
                <a:latin typeface="Calibri" panose="020F0502020204030204" pitchFamily="34" charset="0"/>
              </a:rPr>
              <a:t>UHI are a public limited company which makes sports shoes (trainers). It makes a variety of designs for the mass market. The mass market is for young people who want fashionable sports shoes as well as those who play sport. The Directors recently decided to target a niche market which is for a particular market segment of customers who have a medical problem with their feet and need specially designed shoes.</a:t>
            </a:r>
          </a:p>
          <a:p>
            <a:pPr marL="685800" indent="-349250">
              <a:buClr>
                <a:srgbClr val="00B050"/>
              </a:buClr>
              <a:buFont typeface="+mj-lt"/>
              <a:buAutoNum type="alphaLcParenR"/>
            </a:pPr>
            <a:r>
              <a:rPr lang="en-US" sz="2100" dirty="0" smtClean="0">
                <a:solidFill>
                  <a:srgbClr val="FF0000"/>
                </a:solidFill>
                <a:latin typeface="Calibri" panose="020F0502020204030204" pitchFamily="34" charset="0"/>
              </a:rPr>
              <a:t>What is meant by a ‘niche market’?	[2]</a:t>
            </a:r>
          </a:p>
          <a:p>
            <a:pPr marL="685800" indent="-349250">
              <a:buClr>
                <a:srgbClr val="00B050"/>
              </a:buClr>
              <a:buFont typeface="+mj-lt"/>
              <a:buAutoNum type="alphaLcParenR"/>
            </a:pPr>
            <a:r>
              <a:rPr lang="en-US" sz="2100" dirty="0" smtClean="0">
                <a:solidFill>
                  <a:srgbClr val="FF0000"/>
                </a:solidFill>
                <a:latin typeface="Calibri" panose="020F0502020204030204" pitchFamily="34" charset="0"/>
              </a:rPr>
              <a:t>Identify </a:t>
            </a:r>
            <a:r>
              <a:rPr lang="en-US" sz="2100" b="1" dirty="0" smtClean="0">
                <a:solidFill>
                  <a:srgbClr val="FF0000"/>
                </a:solidFill>
                <a:latin typeface="Calibri" panose="020F0502020204030204" pitchFamily="34" charset="0"/>
              </a:rPr>
              <a:t>two</a:t>
            </a:r>
            <a:r>
              <a:rPr lang="en-US" sz="2100" dirty="0" smtClean="0">
                <a:solidFill>
                  <a:srgbClr val="FF0000"/>
                </a:solidFill>
                <a:latin typeface="Calibri" panose="020F0502020204030204" pitchFamily="34" charset="0"/>
              </a:rPr>
              <a:t> examples of different markets for UHI products.	[2]</a:t>
            </a:r>
          </a:p>
          <a:p>
            <a:pPr marL="685800" indent="-349250">
              <a:buClr>
                <a:srgbClr val="00B050"/>
              </a:buClr>
              <a:buFont typeface="+mj-lt"/>
              <a:buAutoNum type="alphaLcParenR"/>
            </a:pPr>
            <a:r>
              <a:rPr lang="en-US" sz="2100" dirty="0" smtClean="0">
                <a:solidFill>
                  <a:srgbClr val="FF0000"/>
                </a:solidFill>
                <a:latin typeface="Calibri" panose="020F0502020204030204" pitchFamily="34" charset="0"/>
              </a:rPr>
              <a:t>Identify and explain </a:t>
            </a:r>
            <a:r>
              <a:rPr lang="en-US" sz="2100" b="1" dirty="0" smtClean="0">
                <a:solidFill>
                  <a:srgbClr val="FF0000"/>
                </a:solidFill>
                <a:latin typeface="Calibri" panose="020F0502020204030204" pitchFamily="34" charset="0"/>
              </a:rPr>
              <a:t>two</a:t>
            </a:r>
            <a:r>
              <a:rPr lang="en-US" sz="2100" dirty="0" smtClean="0">
                <a:solidFill>
                  <a:srgbClr val="FF0000"/>
                </a:solidFill>
                <a:latin typeface="Calibri" panose="020F0502020204030204" pitchFamily="34" charset="0"/>
              </a:rPr>
              <a:t> reasons why UHI sell to a niche market.	[4]</a:t>
            </a:r>
          </a:p>
          <a:p>
            <a:pPr marL="685800" indent="-349250">
              <a:buClr>
                <a:srgbClr val="00B050"/>
              </a:buClr>
              <a:buFont typeface="+mj-lt"/>
              <a:buAutoNum type="alphaLcParenR"/>
            </a:pPr>
            <a:r>
              <a:rPr lang="en-US" sz="2100" dirty="0" smtClean="0">
                <a:solidFill>
                  <a:srgbClr val="FF0000"/>
                </a:solidFill>
                <a:latin typeface="Calibri" panose="020F0502020204030204" pitchFamily="34" charset="0"/>
              </a:rPr>
              <a:t>Identify and explain </a:t>
            </a:r>
            <a:r>
              <a:rPr lang="en-US" sz="2100" b="1" dirty="0" smtClean="0">
                <a:solidFill>
                  <a:srgbClr val="FF0000"/>
                </a:solidFill>
                <a:latin typeface="Calibri" panose="020F0502020204030204" pitchFamily="34" charset="0"/>
              </a:rPr>
              <a:t>two </a:t>
            </a:r>
            <a:r>
              <a:rPr lang="en-US" sz="2100" dirty="0" smtClean="0">
                <a:solidFill>
                  <a:srgbClr val="FF0000"/>
                </a:solidFill>
                <a:latin typeface="Calibri" panose="020F0502020204030204" pitchFamily="34" charset="0"/>
              </a:rPr>
              <a:t>advantages to UHI of segmenting the market for sports shoes.	[6]</a:t>
            </a:r>
          </a:p>
          <a:p>
            <a:pPr marL="685800" indent="-349250">
              <a:buClr>
                <a:srgbClr val="00B050"/>
              </a:buClr>
              <a:buFont typeface="+mj-lt"/>
              <a:buAutoNum type="alphaLcParenR"/>
            </a:pPr>
            <a:r>
              <a:rPr lang="en-US" sz="2100" dirty="0" smtClean="0">
                <a:solidFill>
                  <a:srgbClr val="FF0000"/>
                </a:solidFill>
                <a:latin typeface="Calibri" panose="020F0502020204030204" pitchFamily="34" charset="0"/>
              </a:rPr>
              <a:t>Do you think the Directors of UHI were right to target a niche market or should they have stayed with just a mass market?? Justify your answer.	[6]</a:t>
            </a:r>
          </a:p>
        </p:txBody>
      </p:sp>
      <p:sp>
        <p:nvSpPr>
          <p:cNvPr id="6" name="TextBox 5">
            <a:hlinkClick r:id="rId3" action="ppaction://hlinkfile"/>
          </p:cNvPr>
          <p:cNvSpPr txBox="1"/>
          <p:nvPr/>
        </p:nvSpPr>
        <p:spPr>
          <a:xfrm>
            <a:off x="8460432" y="5877272"/>
            <a:ext cx="360040" cy="707886"/>
          </a:xfrm>
          <a:prstGeom prst="rect">
            <a:avLst/>
          </a:prstGeom>
          <a:noFill/>
        </p:spPr>
        <p:txBody>
          <a:bodyPr wrap="square" rtlCol="0">
            <a:spAutoFit/>
          </a:bodyPr>
          <a:lstStyle/>
          <a:p>
            <a:r>
              <a:rPr lang="en-US"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623070803"/>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382054" cy="623124"/>
          </a:xfrm>
        </p:spPr>
        <p:txBody>
          <a:bodyPr>
            <a:noAutofit/>
          </a:bodyPr>
          <a:lstStyle/>
          <a:p>
            <a:r>
              <a:rPr lang="en-GB" sz="4000" b="1" dirty="0" smtClean="0"/>
              <a:t>3.1 – Definitions to Learn</a:t>
            </a:r>
          </a:p>
        </p:txBody>
      </p:sp>
      <p:sp>
        <p:nvSpPr>
          <p:cNvPr id="2" name="Rectangle 1"/>
          <p:cNvSpPr/>
          <p:nvPr/>
        </p:nvSpPr>
        <p:spPr>
          <a:xfrm>
            <a:off x="323528" y="1124446"/>
            <a:ext cx="8496944" cy="5286062"/>
          </a:xfrm>
          <a:prstGeom prst="rect">
            <a:avLst/>
          </a:prstGeom>
        </p:spPr>
        <p:txBody>
          <a:bodyPr wrap="square">
            <a:spAutoFit/>
          </a:bodyPr>
          <a:lstStyle/>
          <a:p>
            <a:pPr marL="109728" indent="0">
              <a:spcAft>
                <a:spcPts val="300"/>
              </a:spcAft>
              <a:buNone/>
            </a:pPr>
            <a:r>
              <a:rPr lang="en-US" sz="3300" b="1" dirty="0" smtClean="0"/>
              <a:t>Market Share – </a:t>
            </a:r>
            <a:r>
              <a:rPr lang="en-US" sz="3300" dirty="0" smtClean="0"/>
              <a:t>The percentage of total market sales held by one brand or business</a:t>
            </a:r>
          </a:p>
          <a:p>
            <a:pPr marL="109728" indent="0">
              <a:spcAft>
                <a:spcPts val="300"/>
              </a:spcAft>
              <a:buNone/>
            </a:pPr>
            <a:r>
              <a:rPr lang="en-US" sz="3300" b="1" dirty="0" smtClean="0">
                <a:latin typeface="Arial" panose="020B0604020202020204" pitchFamily="34" charset="0"/>
                <a:cs typeface="Arial" panose="020B0604020202020204" pitchFamily="34" charset="0"/>
              </a:rPr>
              <a:t>Mass Market </a:t>
            </a:r>
            <a:r>
              <a:rPr lang="en-US" sz="3300" dirty="0" smtClean="0">
                <a:latin typeface="Arial" panose="020B0604020202020204" pitchFamily="34" charset="0"/>
                <a:cs typeface="Arial" panose="020B0604020202020204" pitchFamily="34" charset="0"/>
              </a:rPr>
              <a:t>– Where there is a very large number of sales of a product</a:t>
            </a:r>
          </a:p>
          <a:p>
            <a:pPr marL="109728" indent="0">
              <a:spcAft>
                <a:spcPts val="300"/>
              </a:spcAft>
              <a:buNone/>
            </a:pPr>
            <a:r>
              <a:rPr lang="en-US" sz="3300" b="1" dirty="0" smtClean="0">
                <a:latin typeface="Arial" panose="020B0604020202020204" pitchFamily="34" charset="0"/>
                <a:cs typeface="Arial" panose="020B0604020202020204" pitchFamily="34" charset="0"/>
              </a:rPr>
              <a:t>Niche Market </a:t>
            </a:r>
            <a:r>
              <a:rPr lang="en-US" sz="3300" dirty="0" smtClean="0">
                <a:latin typeface="Arial" panose="020B0604020202020204" pitchFamily="34" charset="0"/>
                <a:cs typeface="Arial" panose="020B0604020202020204" pitchFamily="34" charset="0"/>
              </a:rPr>
              <a:t>– A small, usually specialized segment of a much larger market</a:t>
            </a:r>
          </a:p>
          <a:p>
            <a:pPr marL="109728" indent="0">
              <a:spcAft>
                <a:spcPts val="300"/>
              </a:spcAft>
              <a:buNone/>
            </a:pPr>
            <a:r>
              <a:rPr lang="en-US" sz="3300" b="1" dirty="0" smtClean="0">
                <a:latin typeface="Arial" panose="020B0604020202020204" pitchFamily="34" charset="0"/>
                <a:cs typeface="Arial" panose="020B0604020202020204" pitchFamily="34" charset="0"/>
              </a:rPr>
              <a:t>Market Segment </a:t>
            </a:r>
            <a:r>
              <a:rPr lang="en-US" sz="3300" dirty="0" smtClean="0">
                <a:latin typeface="Arial" panose="020B0604020202020204" pitchFamily="34" charset="0"/>
                <a:cs typeface="Arial" panose="020B0604020202020204" pitchFamily="34" charset="0"/>
              </a:rPr>
              <a:t>– An identifiable sub-group of a whole market in which consumers have similar characteristics or preferences</a:t>
            </a:r>
          </a:p>
        </p:txBody>
      </p:sp>
    </p:spTree>
    <p:extLst>
      <p:ext uri="{BB962C8B-B14F-4D97-AF65-F5344CB8AC3E}">
        <p14:creationId xmlns:p14="http://schemas.microsoft.com/office/powerpoint/2010/main" val="3933324493"/>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4000" dirty="0" smtClean="0"/>
              <a:t>3.1.1 – </a:t>
            </a:r>
            <a:r>
              <a:rPr lang="en-GB" sz="4000" dirty="0"/>
              <a:t>T</a:t>
            </a:r>
            <a:r>
              <a:rPr lang="en-GB" sz="4000" dirty="0" smtClean="0"/>
              <a:t>he Marketing Department</a:t>
            </a:r>
            <a:endParaRPr lang="en-GB" sz="4000" b="1" dirty="0" smtClean="0"/>
          </a:p>
        </p:txBody>
      </p:sp>
      <p:sp>
        <p:nvSpPr>
          <p:cNvPr id="34" name="Rectangle 33"/>
          <p:cNvSpPr/>
          <p:nvPr/>
        </p:nvSpPr>
        <p:spPr>
          <a:xfrm>
            <a:off x="335173" y="1124744"/>
            <a:ext cx="8485299" cy="55861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100" dirty="0" smtClean="0">
                <a:latin typeface="Arial" panose="020B0604020202020204" pitchFamily="34" charset="0"/>
                <a:cs typeface="Arial" panose="020B0604020202020204" pitchFamily="34" charset="0"/>
              </a:rPr>
              <a:t>Most businesses, unless they are very small, will have a Marketing Department. In a large Public Limited Company, the Marketing Director will have the people responsible for market research of new products, promotion (including promotions and advertising), distribution, pricing and sales.</a:t>
            </a:r>
          </a:p>
          <a:p>
            <a:pPr marL="342900" indent="-342900">
              <a:buClr>
                <a:srgbClr val="00B050"/>
              </a:buClr>
              <a:buFont typeface="Wingdings 3" panose="05040102010807070707" pitchFamily="18" charset="2"/>
              <a:buChar char=""/>
            </a:pPr>
            <a:endParaRPr lang="en-US" sz="21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100"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100"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1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1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100"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1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2100" dirty="0" smtClean="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endParaRPr lang="en-US" sz="100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2100" dirty="0" smtClean="0">
                <a:latin typeface="Arial" panose="020B0604020202020204" pitchFamily="34" charset="0"/>
                <a:cs typeface="Arial" panose="020B0604020202020204" pitchFamily="34" charset="0"/>
              </a:rPr>
              <a:t>The structure of a typical marketing Department.</a:t>
            </a:r>
          </a:p>
          <a:p>
            <a:pPr marL="342900" indent="-342900">
              <a:buClr>
                <a:srgbClr val="00B050"/>
              </a:buClr>
              <a:buFont typeface="Wingdings 3" panose="05040102010807070707" pitchFamily="18" charset="2"/>
              <a:buChar char=""/>
            </a:pPr>
            <a:r>
              <a:rPr lang="en-US" sz="2100" dirty="0" smtClean="0">
                <a:latin typeface="Arial" panose="020B0604020202020204" pitchFamily="34" charset="0"/>
                <a:cs typeface="Arial" panose="020B0604020202020204" pitchFamily="34" charset="0"/>
              </a:rPr>
              <a:t>The bigger the company, the more people will be employed in the Marketing Department and the more sections there are likely to be.</a:t>
            </a:r>
          </a:p>
        </p:txBody>
      </p:sp>
      <p:sp>
        <p:nvSpPr>
          <p:cNvPr id="6" name="TextBox 5"/>
          <p:cNvSpPr txBox="1"/>
          <p:nvPr/>
        </p:nvSpPr>
        <p:spPr>
          <a:xfrm>
            <a:off x="4139952" y="2987660"/>
            <a:ext cx="2232865" cy="369332"/>
          </a:xfrm>
          <a:prstGeom prst="rect">
            <a:avLst/>
          </a:prstGeom>
          <a:solidFill>
            <a:srgbClr val="FFC00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p>
            <a:pPr algn="ctr"/>
            <a:r>
              <a:rPr lang="en-US" b="1" dirty="0" smtClean="0"/>
              <a:t>Marketing Director</a:t>
            </a:r>
            <a:endParaRPr lang="en-GB" b="1" dirty="0"/>
          </a:p>
        </p:txBody>
      </p:sp>
      <p:sp>
        <p:nvSpPr>
          <p:cNvPr id="7" name="TextBox 6"/>
          <p:cNvSpPr txBox="1"/>
          <p:nvPr/>
        </p:nvSpPr>
        <p:spPr>
          <a:xfrm>
            <a:off x="7264447" y="3789040"/>
            <a:ext cx="1472372" cy="369332"/>
          </a:xfrm>
          <a:prstGeom prst="rect">
            <a:avLst/>
          </a:prstGeom>
          <a:solidFill>
            <a:srgbClr val="FFC00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p>
            <a:pPr algn="ctr"/>
            <a:r>
              <a:rPr lang="en-US" b="1" dirty="0" smtClean="0"/>
              <a:t>Distribution</a:t>
            </a:r>
            <a:endParaRPr lang="en-GB" b="1" dirty="0"/>
          </a:p>
        </p:txBody>
      </p:sp>
      <p:sp>
        <p:nvSpPr>
          <p:cNvPr id="8" name="TextBox 7"/>
          <p:cNvSpPr txBox="1"/>
          <p:nvPr/>
        </p:nvSpPr>
        <p:spPr>
          <a:xfrm>
            <a:off x="5605292" y="3789040"/>
            <a:ext cx="1486988" cy="369332"/>
          </a:xfrm>
          <a:prstGeom prst="rect">
            <a:avLst/>
          </a:prstGeom>
          <a:solidFill>
            <a:srgbClr val="FFC00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p>
            <a:pPr algn="ctr"/>
            <a:r>
              <a:rPr lang="en-US" b="1" dirty="0" smtClean="0"/>
              <a:t>Promotion</a:t>
            </a:r>
            <a:endParaRPr lang="en-GB" b="1" dirty="0"/>
          </a:p>
        </p:txBody>
      </p:sp>
      <p:sp>
        <p:nvSpPr>
          <p:cNvPr id="9" name="TextBox 8"/>
          <p:cNvSpPr txBox="1"/>
          <p:nvPr/>
        </p:nvSpPr>
        <p:spPr>
          <a:xfrm>
            <a:off x="3144749" y="3789040"/>
            <a:ext cx="2232865" cy="369332"/>
          </a:xfrm>
          <a:prstGeom prst="rect">
            <a:avLst/>
          </a:prstGeom>
          <a:solidFill>
            <a:srgbClr val="FFC00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p>
            <a:pPr algn="ctr"/>
            <a:r>
              <a:rPr lang="en-US" b="1" dirty="0" smtClean="0"/>
              <a:t>Market Research</a:t>
            </a:r>
            <a:endParaRPr lang="en-GB" b="1" dirty="0"/>
          </a:p>
        </p:txBody>
      </p:sp>
      <p:sp>
        <p:nvSpPr>
          <p:cNvPr id="11" name="TextBox 10"/>
          <p:cNvSpPr txBox="1"/>
          <p:nvPr/>
        </p:nvSpPr>
        <p:spPr>
          <a:xfrm>
            <a:off x="7336455" y="4582869"/>
            <a:ext cx="1472372" cy="369332"/>
          </a:xfrm>
          <a:prstGeom prst="rect">
            <a:avLst/>
          </a:prstGeom>
          <a:solidFill>
            <a:srgbClr val="FFC00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p>
            <a:pPr algn="ctr"/>
            <a:r>
              <a:rPr lang="en-US" b="1" dirty="0" smtClean="0"/>
              <a:t>Promotion</a:t>
            </a:r>
            <a:endParaRPr lang="en-GB" b="1" dirty="0"/>
          </a:p>
        </p:txBody>
      </p:sp>
      <p:sp>
        <p:nvSpPr>
          <p:cNvPr id="13" name="TextBox 12"/>
          <p:cNvSpPr txBox="1"/>
          <p:nvPr/>
        </p:nvSpPr>
        <p:spPr>
          <a:xfrm>
            <a:off x="2825821" y="4582869"/>
            <a:ext cx="1865811" cy="646331"/>
          </a:xfrm>
          <a:prstGeom prst="rect">
            <a:avLst/>
          </a:prstGeom>
          <a:solidFill>
            <a:srgbClr val="FFC00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p>
            <a:pPr algn="ctr"/>
            <a:r>
              <a:rPr lang="en-US" b="1" dirty="0"/>
              <a:t>Regional Sales Manager</a:t>
            </a:r>
            <a:endParaRPr lang="en-GB" b="1" dirty="0"/>
          </a:p>
        </p:txBody>
      </p:sp>
      <p:sp>
        <p:nvSpPr>
          <p:cNvPr id="14" name="TextBox 13"/>
          <p:cNvSpPr txBox="1"/>
          <p:nvPr/>
        </p:nvSpPr>
        <p:spPr>
          <a:xfrm>
            <a:off x="429051" y="4582869"/>
            <a:ext cx="1838694" cy="646331"/>
          </a:xfrm>
          <a:prstGeom prst="rect">
            <a:avLst/>
          </a:prstGeom>
          <a:solidFill>
            <a:srgbClr val="FFC00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p>
            <a:pPr algn="ctr"/>
            <a:r>
              <a:rPr lang="en-US" b="1" dirty="0" smtClean="0"/>
              <a:t>Regional Sales Manager</a:t>
            </a:r>
            <a:endParaRPr lang="en-GB" b="1" dirty="0"/>
          </a:p>
        </p:txBody>
      </p:sp>
      <p:cxnSp>
        <p:nvCxnSpPr>
          <p:cNvPr id="3" name="Straight Connector 2"/>
          <p:cNvCxnSpPr>
            <a:stCxn id="6" idx="2"/>
          </p:cNvCxnSpPr>
          <p:nvPr/>
        </p:nvCxnSpPr>
        <p:spPr>
          <a:xfrm flipH="1">
            <a:off x="5256384" y="3356992"/>
            <a:ext cx="1" cy="216024"/>
          </a:xfrm>
          <a:prstGeom prst="line">
            <a:avLst/>
          </a:prstGeom>
          <a:ln w="57150">
            <a:solidFill>
              <a:schemeClr val="tx1"/>
            </a:solidFill>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383455" y="3568532"/>
            <a:ext cx="5689186" cy="4484"/>
          </a:xfrm>
          <a:prstGeom prst="line">
            <a:avLst/>
          </a:prstGeom>
          <a:ln w="57150">
            <a:solidFill>
              <a:schemeClr val="tx1"/>
            </a:solidFill>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a:endCxn id="10" idx="0"/>
          </p:cNvCxnSpPr>
          <p:nvPr/>
        </p:nvCxnSpPr>
        <p:spPr>
          <a:xfrm>
            <a:off x="2383455" y="3573016"/>
            <a:ext cx="1" cy="216024"/>
          </a:xfrm>
          <a:prstGeom prst="line">
            <a:avLst/>
          </a:prstGeom>
          <a:ln w="57150">
            <a:solidFill>
              <a:schemeClr val="tx1"/>
            </a:solidFill>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254892" y="3595654"/>
            <a:ext cx="1" cy="216024"/>
          </a:xfrm>
          <a:prstGeom prst="line">
            <a:avLst/>
          </a:prstGeom>
          <a:ln w="57150">
            <a:solidFill>
              <a:schemeClr val="tx1"/>
            </a:solidFill>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348786" y="3568532"/>
            <a:ext cx="1" cy="216024"/>
          </a:xfrm>
          <a:prstGeom prst="line">
            <a:avLst/>
          </a:prstGeom>
          <a:ln w="57150">
            <a:solidFill>
              <a:schemeClr val="tx1"/>
            </a:solidFill>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8069330" y="3595654"/>
            <a:ext cx="1" cy="216024"/>
          </a:xfrm>
          <a:prstGeom prst="line">
            <a:avLst/>
          </a:prstGeom>
          <a:ln w="57150">
            <a:solidFill>
              <a:schemeClr val="tx1"/>
            </a:solidFill>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141034" y="4366844"/>
            <a:ext cx="2638878" cy="0"/>
          </a:xfrm>
          <a:prstGeom prst="line">
            <a:avLst/>
          </a:prstGeom>
          <a:ln w="57150">
            <a:solidFill>
              <a:schemeClr val="tx1"/>
            </a:solidFill>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141034" y="4366844"/>
            <a:ext cx="1" cy="216024"/>
          </a:xfrm>
          <a:prstGeom prst="line">
            <a:avLst/>
          </a:prstGeom>
          <a:ln w="57150">
            <a:solidFill>
              <a:schemeClr val="tx1"/>
            </a:solidFill>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744554" y="4346118"/>
            <a:ext cx="1" cy="216024"/>
          </a:xfrm>
          <a:prstGeom prst="line">
            <a:avLst/>
          </a:prstGeom>
          <a:ln w="57150">
            <a:solidFill>
              <a:schemeClr val="tx1"/>
            </a:solidFill>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411759" y="4119814"/>
            <a:ext cx="1" cy="216024"/>
          </a:xfrm>
          <a:prstGeom prst="line">
            <a:avLst/>
          </a:prstGeom>
          <a:ln w="57150">
            <a:solidFill>
              <a:schemeClr val="tx1"/>
            </a:solidFill>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879554" y="3789040"/>
            <a:ext cx="1007803" cy="369332"/>
          </a:xfrm>
          <a:prstGeom prst="rect">
            <a:avLst/>
          </a:prstGeom>
          <a:solidFill>
            <a:srgbClr val="FFC00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p>
            <a:pPr algn="ctr"/>
            <a:r>
              <a:rPr lang="en-US" b="1" dirty="0" smtClean="0"/>
              <a:t>Sales</a:t>
            </a:r>
            <a:endParaRPr lang="en-GB" b="1" dirty="0"/>
          </a:p>
        </p:txBody>
      </p:sp>
      <p:cxnSp>
        <p:nvCxnSpPr>
          <p:cNvPr id="35" name="Straight Connector 34"/>
          <p:cNvCxnSpPr/>
          <p:nvPr/>
        </p:nvCxnSpPr>
        <p:spPr>
          <a:xfrm>
            <a:off x="5575861" y="4403056"/>
            <a:ext cx="2638878" cy="0"/>
          </a:xfrm>
          <a:prstGeom prst="line">
            <a:avLst/>
          </a:prstGeom>
          <a:ln w="57150">
            <a:solidFill>
              <a:schemeClr val="tx1"/>
            </a:solidFill>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575861" y="4403056"/>
            <a:ext cx="1" cy="216024"/>
          </a:xfrm>
          <a:prstGeom prst="line">
            <a:avLst/>
          </a:prstGeom>
          <a:ln w="57150">
            <a:solidFill>
              <a:schemeClr val="tx1"/>
            </a:solidFill>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179381" y="4382330"/>
            <a:ext cx="1" cy="216024"/>
          </a:xfrm>
          <a:prstGeom prst="line">
            <a:avLst/>
          </a:prstGeom>
          <a:ln w="57150">
            <a:solidFill>
              <a:schemeClr val="tx1"/>
            </a:solidFill>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348073" y="4172702"/>
            <a:ext cx="1" cy="216024"/>
          </a:xfrm>
          <a:prstGeom prst="line">
            <a:avLst/>
          </a:prstGeom>
          <a:ln w="57150">
            <a:solidFill>
              <a:schemeClr val="tx1"/>
            </a:solidFill>
          </a:ln>
          <a:effectLst>
            <a:outerShdw blurRad="1270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249708" y="4582869"/>
            <a:ext cx="1528670" cy="369332"/>
          </a:xfrm>
          <a:prstGeom prst="rect">
            <a:avLst/>
          </a:prstGeom>
          <a:solidFill>
            <a:srgbClr val="FFC000"/>
          </a:solidFill>
          <a:ln w="38100">
            <a:solidFill>
              <a:srgbClr val="C00000"/>
            </a:solidFill>
          </a:ln>
          <a:effectLst>
            <a:outerShdw blurRad="127000" dist="38100" dir="2700000" sx="102000" sy="102000" algn="tl" rotWithShape="0">
              <a:prstClr val="black">
                <a:alpha val="40000"/>
              </a:prstClr>
            </a:outerShdw>
          </a:effectLst>
        </p:spPr>
        <p:txBody>
          <a:bodyPr wrap="square" rtlCol="0">
            <a:spAutoFit/>
          </a:bodyPr>
          <a:lstStyle/>
          <a:p>
            <a:pPr algn="ctr"/>
            <a:r>
              <a:rPr lang="en-US" b="1" dirty="0" smtClean="0"/>
              <a:t>Advertising</a:t>
            </a:r>
            <a:endParaRPr lang="en-GB" b="1" dirty="0"/>
          </a:p>
        </p:txBody>
      </p:sp>
    </p:spTree>
    <p:extLst>
      <p:ext uri="{BB962C8B-B14F-4D97-AF65-F5344CB8AC3E}">
        <p14:creationId xmlns:p14="http://schemas.microsoft.com/office/powerpoint/2010/main" val="955858955"/>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4000" dirty="0"/>
              <a:t>3.1.1 – The Marketing Department</a:t>
            </a:r>
            <a:endParaRPr lang="en-GB" sz="4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234877517"/>
              </p:ext>
            </p:extLst>
          </p:nvPr>
        </p:nvGraphicFramePr>
        <p:xfrm>
          <a:off x="6876256" y="1124744"/>
          <a:ext cx="1944217" cy="5486161"/>
        </p:xfrm>
        <a:graphic>
          <a:graphicData uri="http://schemas.openxmlformats.org/drawingml/2006/table">
            <a:tbl>
              <a:tblPr firstRow="1" firstCol="1" lastRow="1" lastCol="1" bandRow="1" bandCol="1">
                <a:tableStyleId>{2D5ABB26-0587-4C30-8999-92F81FD0307C}</a:tableStyleId>
              </a:tblPr>
              <a:tblGrid>
                <a:gridCol w="1944217"/>
              </a:tblGrid>
              <a:tr h="452389">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767810">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do you decide which trainers to buy</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Who decides what cereals to buy in your family</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Can you name 3 TV adverts</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When was the last time you saw an advert for Coca-Cola</a:t>
                      </a:r>
                    </a:p>
                    <a:p>
                      <a:pPr marL="177800" indent="-177800" algn="l">
                        <a:spcAft>
                          <a:spcPts val="600"/>
                        </a:spcAft>
                        <a:buFontTx/>
                        <a:buBlip>
                          <a:blip r:embed="rId3"/>
                        </a:buBlip>
                      </a:pPr>
                      <a:r>
                        <a:rPr lang="en-US" sz="1430" baseline="0" dirty="0" smtClean="0">
                          <a:solidFill>
                            <a:srgbClr val="FF0000"/>
                          </a:solidFill>
                          <a:effectLst/>
                          <a:latin typeface="Arial" pitchFamily="34" charset="0"/>
                          <a:ea typeface="Times New Roman"/>
                          <a:cs typeface="Arial" pitchFamily="34" charset="0"/>
                        </a:rPr>
                        <a:t>Can you sing 3 advertising songs</a:t>
                      </a:r>
                      <a:endParaRPr lang="en-GB" sz="143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Name 5 slogans and the company product related to it.</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Then name the company’s opportunity cost product</a:t>
                      </a:r>
                      <a:endParaRPr lang="en-GB" sz="143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72039" y="1160367"/>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8" y="1124744"/>
            <a:ext cx="6476502" cy="544149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580" dirty="0" smtClean="0">
                <a:latin typeface="Arial" panose="020B0604020202020204" pitchFamily="34" charset="0"/>
                <a:cs typeface="Arial" panose="020B0604020202020204" pitchFamily="34" charset="0"/>
              </a:rPr>
              <a:t>Based on the previous table:</a:t>
            </a:r>
          </a:p>
          <a:p>
            <a:pPr marL="519113" indent="-182563">
              <a:buClr>
                <a:srgbClr val="00B050"/>
              </a:buClr>
              <a:buFont typeface="Arial" panose="020B0604020202020204" pitchFamily="34" charset="0"/>
              <a:buChar char="•"/>
            </a:pPr>
            <a:r>
              <a:rPr lang="en-US" sz="1580" b="1" i="1" dirty="0" smtClean="0">
                <a:latin typeface="Arial" panose="020B0604020202020204" pitchFamily="34" charset="0"/>
                <a:cs typeface="Arial" panose="020B0604020202020204" pitchFamily="34" charset="0"/>
              </a:rPr>
              <a:t>The Sales Department</a:t>
            </a:r>
            <a:r>
              <a:rPr lang="en-US" sz="1580" dirty="0" smtClean="0">
                <a:latin typeface="Arial" panose="020B0604020202020204" pitchFamily="34" charset="0"/>
                <a:cs typeface="Arial" panose="020B0604020202020204" pitchFamily="34" charset="0"/>
              </a:rPr>
              <a:t> is responsible for the sales of the product. It will usually have separate sections for each region to which the product is distributed. If the product is exported, there may also be an Export department.</a:t>
            </a:r>
          </a:p>
          <a:p>
            <a:pPr marL="519113" indent="-182563">
              <a:buClr>
                <a:srgbClr val="00B050"/>
              </a:buClr>
              <a:buFont typeface="Arial" panose="020B0604020202020204" pitchFamily="34" charset="0"/>
              <a:buChar char="•"/>
            </a:pPr>
            <a:r>
              <a:rPr lang="en-US" sz="1580" b="1" i="1" dirty="0">
                <a:latin typeface="Arial" panose="020B0604020202020204" pitchFamily="34" charset="0"/>
                <a:cs typeface="Arial" panose="020B0604020202020204" pitchFamily="34" charset="0"/>
              </a:rPr>
              <a:t>The </a:t>
            </a:r>
            <a:r>
              <a:rPr lang="en-US" sz="1580" b="1" i="1" dirty="0" smtClean="0">
                <a:latin typeface="Arial" panose="020B0604020202020204" pitchFamily="34" charset="0"/>
                <a:cs typeface="Arial" panose="020B0604020202020204" pitchFamily="34" charset="0"/>
              </a:rPr>
              <a:t>market Research </a:t>
            </a:r>
            <a:r>
              <a:rPr lang="en-US" sz="1580" b="1" i="1" dirty="0">
                <a:latin typeface="Arial" panose="020B0604020202020204" pitchFamily="34" charset="0"/>
                <a:cs typeface="Arial" panose="020B0604020202020204" pitchFamily="34" charset="0"/>
              </a:rPr>
              <a:t>Department</a:t>
            </a:r>
            <a:r>
              <a:rPr lang="en-US" sz="1580" dirty="0">
                <a:latin typeface="Arial" panose="020B0604020202020204" pitchFamily="34" charset="0"/>
                <a:cs typeface="Arial" panose="020B0604020202020204" pitchFamily="34" charset="0"/>
              </a:rPr>
              <a:t> is responsible for </a:t>
            </a:r>
            <a:r>
              <a:rPr lang="en-US" sz="1580" dirty="0" smtClean="0">
                <a:latin typeface="Arial" panose="020B0604020202020204" pitchFamily="34" charset="0"/>
                <a:cs typeface="Arial" panose="020B0604020202020204" pitchFamily="34" charset="0"/>
              </a:rPr>
              <a:t>finding out customers’ needs, market changes and the impact of customers’ actions. It will report on these to the Marketing Director and this information will be used to help make decisions about: research and development of new products, pricing levels, sales strategies and promotion strategies</a:t>
            </a:r>
            <a:endParaRPr lang="en-GB" sz="1580" b="1" i="1" dirty="0">
              <a:latin typeface="Arial" panose="020B0604020202020204" pitchFamily="34" charset="0"/>
              <a:cs typeface="Arial" panose="020B0604020202020204" pitchFamily="34" charset="0"/>
            </a:endParaRPr>
          </a:p>
          <a:p>
            <a:pPr marL="519113" indent="-182563">
              <a:buClr>
                <a:srgbClr val="00B050"/>
              </a:buClr>
              <a:buFont typeface="Arial" panose="020B0604020202020204" pitchFamily="34" charset="0"/>
              <a:buChar char="•"/>
            </a:pPr>
            <a:r>
              <a:rPr lang="en-US" sz="1580" b="1" i="1" dirty="0" smtClean="0">
                <a:latin typeface="Arial" panose="020B0604020202020204" pitchFamily="34" charset="0"/>
                <a:cs typeface="Arial" panose="020B0604020202020204" pitchFamily="34" charset="0"/>
              </a:rPr>
              <a:t>The promotion Department</a:t>
            </a:r>
            <a:r>
              <a:rPr lang="en-US" sz="1580" dirty="0" smtClean="0">
                <a:latin typeface="Arial" panose="020B0604020202020204" pitchFamily="34" charset="0"/>
                <a:cs typeface="Arial" panose="020B0604020202020204" pitchFamily="34" charset="0"/>
              </a:rPr>
              <a:t> deals with organizing the advertising for products. It arranges for advertisements to be produced, e.g. adverts are filed if they are to be on television, or designed if they are to be in newspapers. The department also decides on types of promotion that will be included in campaigns. It will have a marketing budget – a fixed amount of money to spend. It has to decide which types of advertising media will be the most effective to use because there will be only a certain amount to spend; the department cannot spend what it likes! </a:t>
            </a:r>
            <a:endParaRPr lang="en-GB" sz="1580" b="1" i="1" dirty="0">
              <a:latin typeface="Arial" panose="020B0604020202020204" pitchFamily="34" charset="0"/>
              <a:cs typeface="Arial" panose="020B0604020202020204" pitchFamily="34" charset="0"/>
            </a:endParaRPr>
          </a:p>
          <a:p>
            <a:pPr marL="519113" indent="-182563">
              <a:buClr>
                <a:srgbClr val="00B050"/>
              </a:buClr>
              <a:buFont typeface="Arial" panose="020B0604020202020204" pitchFamily="34" charset="0"/>
              <a:buChar char="•"/>
            </a:pPr>
            <a:r>
              <a:rPr lang="en-US" sz="1580" b="1" i="1" dirty="0">
                <a:latin typeface="Arial" panose="020B0604020202020204" pitchFamily="34" charset="0"/>
                <a:cs typeface="Arial" panose="020B0604020202020204" pitchFamily="34" charset="0"/>
              </a:rPr>
              <a:t>The </a:t>
            </a:r>
            <a:r>
              <a:rPr lang="en-US" sz="1580" b="1" i="1" dirty="0" smtClean="0">
                <a:latin typeface="Arial" panose="020B0604020202020204" pitchFamily="34" charset="0"/>
                <a:cs typeface="Arial" panose="020B0604020202020204" pitchFamily="34" charset="0"/>
              </a:rPr>
              <a:t>Distribution </a:t>
            </a:r>
            <a:r>
              <a:rPr lang="en-US" sz="1580" b="1" i="1" dirty="0">
                <a:latin typeface="Arial" panose="020B0604020202020204" pitchFamily="34" charset="0"/>
                <a:cs typeface="Arial" panose="020B0604020202020204" pitchFamily="34" charset="0"/>
              </a:rPr>
              <a:t>Department</a:t>
            </a:r>
            <a:r>
              <a:rPr lang="en-US" sz="1580" dirty="0">
                <a:latin typeface="Arial" panose="020B0604020202020204" pitchFamily="34" charset="0"/>
                <a:cs typeface="Arial" panose="020B0604020202020204" pitchFamily="34" charset="0"/>
              </a:rPr>
              <a:t> </a:t>
            </a:r>
            <a:r>
              <a:rPr lang="en-US" sz="1580" dirty="0" smtClean="0">
                <a:latin typeface="Arial" panose="020B0604020202020204" pitchFamily="34" charset="0"/>
                <a:cs typeface="Arial" panose="020B0604020202020204" pitchFamily="34" charset="0"/>
              </a:rPr>
              <a:t>transports the products to the market. </a:t>
            </a:r>
            <a:endParaRPr lang="en-GB" sz="1580" b="1"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8357462"/>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200" dirty="0"/>
              <a:t>3.1.1 – The Marketing </a:t>
            </a:r>
            <a:r>
              <a:rPr lang="en-GB" sz="3200" dirty="0" smtClean="0"/>
              <a:t>Department - Activity</a:t>
            </a:r>
            <a:endParaRPr lang="en-GB" sz="32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234877517"/>
              </p:ext>
            </p:extLst>
          </p:nvPr>
        </p:nvGraphicFramePr>
        <p:xfrm>
          <a:off x="6876256" y="1124744"/>
          <a:ext cx="1944217" cy="5486161"/>
        </p:xfrm>
        <a:graphic>
          <a:graphicData uri="http://schemas.openxmlformats.org/drawingml/2006/table">
            <a:tbl>
              <a:tblPr firstRow="1" firstCol="1" lastRow="1" lastCol="1" bandRow="1" bandCol="1">
                <a:tableStyleId>{2D5ABB26-0587-4C30-8999-92F81FD0307C}</a:tableStyleId>
              </a:tblPr>
              <a:tblGrid>
                <a:gridCol w="1944217"/>
              </a:tblGrid>
              <a:tr h="452389">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767810">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do you decide which trainers to buy</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Who decides what cereals to buy in your family</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Can you name 3 TV adverts</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When was the last time you saw an advert for Coca-Cola</a:t>
                      </a:r>
                    </a:p>
                    <a:p>
                      <a:pPr marL="177800" indent="-177800" algn="l">
                        <a:spcAft>
                          <a:spcPts val="600"/>
                        </a:spcAft>
                        <a:buFontTx/>
                        <a:buBlip>
                          <a:blip r:embed="rId3"/>
                        </a:buBlip>
                      </a:pPr>
                      <a:r>
                        <a:rPr lang="en-US" sz="1430" baseline="0" dirty="0" smtClean="0">
                          <a:solidFill>
                            <a:srgbClr val="FF0000"/>
                          </a:solidFill>
                          <a:effectLst/>
                          <a:latin typeface="Arial" pitchFamily="34" charset="0"/>
                          <a:ea typeface="Times New Roman"/>
                          <a:cs typeface="Arial" pitchFamily="34" charset="0"/>
                        </a:rPr>
                        <a:t>Can you sing 3 advertising songs</a:t>
                      </a:r>
                      <a:endParaRPr lang="en-GB" sz="143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Name 5 slogans and the company product related to it.</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Then name the company’s opportunity cost product</a:t>
                      </a:r>
                      <a:endParaRPr lang="en-GB" sz="143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72039" y="1160367"/>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8" y="1124744"/>
            <a:ext cx="6476502" cy="5441490"/>
          </a:xfrm>
          <a:prstGeom prst="rect">
            <a:avLst/>
          </a:prstGeom>
        </p:spPr>
        <p:txBody>
          <a:bodyPr wrap="square">
            <a:spAutoFit/>
          </a:bodyPr>
          <a:lstStyle/>
          <a:p>
            <a:pPr>
              <a:buClr>
                <a:srgbClr val="00B050"/>
              </a:buClr>
            </a:pPr>
            <a:r>
              <a:rPr lang="en-US" sz="1580" b="1" dirty="0" smtClean="0">
                <a:solidFill>
                  <a:srgbClr val="FF0000"/>
                </a:solidFill>
                <a:latin typeface="Arial" panose="020B0604020202020204" pitchFamily="34" charset="0"/>
                <a:cs typeface="Arial" panose="020B0604020202020204" pitchFamily="34" charset="0"/>
              </a:rPr>
              <a:t>Activity 10.1</a:t>
            </a:r>
          </a:p>
          <a:p>
            <a:pPr marL="342900" indent="-342900">
              <a:buClr>
                <a:srgbClr val="00B050"/>
              </a:buClr>
              <a:buFont typeface="Wingdings 3" panose="05040102010807070707" pitchFamily="18" charset="2"/>
              <a:buChar char=""/>
            </a:pPr>
            <a:r>
              <a:rPr lang="en-US" sz="1580" dirty="0" smtClean="0">
                <a:solidFill>
                  <a:srgbClr val="FF0000"/>
                </a:solidFill>
                <a:latin typeface="Arial" panose="020B0604020202020204" pitchFamily="34" charset="0"/>
                <a:cs typeface="Arial" panose="020B0604020202020204" pitchFamily="34" charset="0"/>
              </a:rPr>
              <a:t>In which department – Sales, Market Research, Promotion or Distribution – do each of the following people work?</a:t>
            </a:r>
          </a:p>
          <a:p>
            <a:pPr marL="630238" indent="-284163">
              <a:buClr>
                <a:srgbClr val="00B050"/>
              </a:buClr>
              <a:buFont typeface="+mj-lt"/>
              <a:buAutoNum type="alphaLcParenR"/>
            </a:pPr>
            <a:r>
              <a:rPr lang="en-US" sz="1580" dirty="0" smtClean="0">
                <a:solidFill>
                  <a:srgbClr val="FF0000"/>
                </a:solidFill>
                <a:latin typeface="Arial" panose="020B0604020202020204" pitchFamily="34" charset="0"/>
                <a:cs typeface="Arial" panose="020B0604020202020204" pitchFamily="34" charset="0"/>
              </a:rPr>
              <a:t>Adel spends most of his time in other countries showing the products to people who buy inventory for large retail groups.</a:t>
            </a:r>
          </a:p>
          <a:p>
            <a:pPr marL="630238" indent="-284163">
              <a:buClr>
                <a:srgbClr val="00B050"/>
              </a:buClr>
              <a:buFont typeface="+mj-lt"/>
              <a:buAutoNum type="alphaLcParenR"/>
            </a:pPr>
            <a:r>
              <a:rPr lang="en-US" sz="1580" dirty="0" smtClean="0">
                <a:solidFill>
                  <a:srgbClr val="FF0000"/>
                </a:solidFill>
                <a:latin typeface="Arial" panose="020B0604020202020204" pitchFamily="34" charset="0"/>
                <a:cs typeface="Arial" panose="020B0604020202020204" pitchFamily="34" charset="0"/>
              </a:rPr>
              <a:t>Mohamed spends his time arranging for adverts of the product to be placed in newspapers and magazines.</a:t>
            </a:r>
          </a:p>
          <a:p>
            <a:pPr marL="630238" indent="-284163">
              <a:buClr>
                <a:srgbClr val="00B050"/>
              </a:buClr>
              <a:buFont typeface="+mj-lt"/>
              <a:buAutoNum type="alphaLcParenR"/>
            </a:pPr>
            <a:r>
              <a:rPr lang="en-US" sz="1580" dirty="0" smtClean="0">
                <a:solidFill>
                  <a:srgbClr val="FF0000"/>
                </a:solidFill>
                <a:latin typeface="Arial" panose="020B0604020202020204" pitchFamily="34" charset="0"/>
                <a:cs typeface="Arial" panose="020B0604020202020204" pitchFamily="34" charset="0"/>
              </a:rPr>
              <a:t>Yassin spends much of his time carrying out questionnaires.</a:t>
            </a:r>
          </a:p>
          <a:p>
            <a:pPr marL="630238" indent="-284163">
              <a:buClr>
                <a:srgbClr val="00B050"/>
              </a:buClr>
              <a:buFont typeface="+mj-lt"/>
              <a:buAutoNum type="alphaLcParenR"/>
            </a:pPr>
            <a:r>
              <a:rPr lang="en-US" sz="1580" dirty="0" smtClean="0">
                <a:solidFill>
                  <a:srgbClr val="FF0000"/>
                </a:solidFill>
                <a:latin typeface="Arial" panose="020B0604020202020204" pitchFamily="34" charset="0"/>
                <a:cs typeface="Arial" panose="020B0604020202020204" pitchFamily="34" charset="0"/>
              </a:rPr>
              <a:t>Mariam organizes the airline flights for the products to be sent to the markets abroad.</a:t>
            </a:r>
          </a:p>
          <a:p>
            <a:pPr>
              <a:buClr>
                <a:srgbClr val="00B050"/>
              </a:buClr>
            </a:pPr>
            <a:r>
              <a:rPr lang="en-US" sz="1580" b="1" dirty="0" smtClean="0">
                <a:latin typeface="Arial" panose="020B0604020202020204" pitchFamily="34" charset="0"/>
                <a:cs typeface="Arial" panose="020B0604020202020204" pitchFamily="34" charset="0"/>
              </a:rPr>
              <a:t>The Role Of Marketing</a:t>
            </a:r>
          </a:p>
          <a:p>
            <a:pPr marL="342900" indent="-342900">
              <a:buClr>
                <a:srgbClr val="00B050"/>
              </a:buClr>
              <a:buFont typeface="Wingdings 3" panose="05040102010807070707" pitchFamily="18" charset="2"/>
              <a:buChar char=""/>
            </a:pPr>
            <a:r>
              <a:rPr lang="en-US" sz="1580" dirty="0" smtClean="0">
                <a:latin typeface="Arial" panose="020B0604020202020204" pitchFamily="34" charset="0"/>
                <a:cs typeface="Arial" panose="020B0604020202020204" pitchFamily="34" charset="0"/>
              </a:rPr>
              <a:t>Marketing is not just about advertising about selling a good </a:t>
            </a:r>
            <a:r>
              <a:rPr lang="en-US" sz="1580" dirty="0">
                <a:latin typeface="Arial" panose="020B0604020202020204" pitchFamily="34" charset="0"/>
                <a:cs typeface="Arial" panose="020B0604020202020204" pitchFamily="34" charset="0"/>
              </a:rPr>
              <a:t>o</a:t>
            </a:r>
            <a:r>
              <a:rPr lang="en-US" sz="1580" dirty="0" smtClean="0">
                <a:latin typeface="Arial" panose="020B0604020202020204" pitchFamily="34" charset="0"/>
                <a:cs typeface="Arial" panose="020B0604020202020204" pitchFamily="34" charset="0"/>
              </a:rPr>
              <a:t>r service, as can be seen by the different marketing activities in a Marketing Department. The central role of Marketing is:</a:t>
            </a:r>
          </a:p>
          <a:p>
            <a:pPr marL="342900" indent="-342900">
              <a:buClr>
                <a:srgbClr val="00B050"/>
              </a:buClr>
              <a:buFont typeface="Wingdings 3" panose="05040102010807070707" pitchFamily="18" charset="2"/>
              <a:buChar char=""/>
            </a:pPr>
            <a:r>
              <a:rPr lang="en-US" sz="1580" b="1" dirty="0" smtClean="0">
                <a:latin typeface="Arial" panose="020B0604020202020204" pitchFamily="34" charset="0"/>
                <a:cs typeface="Arial" panose="020B0604020202020204" pitchFamily="34" charset="0"/>
              </a:rPr>
              <a:t>Identifying customer needs </a:t>
            </a:r>
            <a:r>
              <a:rPr lang="en-US" sz="1580" dirty="0" smtClean="0">
                <a:latin typeface="Arial" panose="020B0604020202020204" pitchFamily="34" charset="0"/>
                <a:cs typeface="Arial" panose="020B0604020202020204" pitchFamily="34" charset="0"/>
              </a:rPr>
              <a:t>by finding out what kind of products or services customers want, the prices they are willing to pay, where and how they want to buy these goods or services and what after-sales services they might want.</a:t>
            </a:r>
          </a:p>
          <a:p>
            <a:pPr marL="342900" indent="-342900">
              <a:buClr>
                <a:srgbClr val="00B050"/>
              </a:buClr>
              <a:buFont typeface="Wingdings 3" panose="05040102010807070707" pitchFamily="18" charset="2"/>
              <a:buChar char=""/>
            </a:pPr>
            <a:r>
              <a:rPr lang="en-US" sz="1580" b="1" dirty="0" smtClean="0">
                <a:latin typeface="Arial" panose="020B0604020202020204" pitchFamily="34" charset="0"/>
                <a:cs typeface="Arial" panose="020B0604020202020204" pitchFamily="34" charset="0"/>
              </a:rPr>
              <a:t>Satisfy Customer Needs</a:t>
            </a:r>
            <a:r>
              <a:rPr lang="en-US" sz="1580" dirty="0" smtClean="0">
                <a:latin typeface="Arial" panose="020B0604020202020204" pitchFamily="34" charset="0"/>
                <a:cs typeface="Arial" panose="020B0604020202020204" pitchFamily="34" charset="0"/>
              </a:rPr>
              <a:t> in order to achieve sales of their goods or services. Customers want the right product, in the right place and at the right price. Failure to do this, or to do it less well than competitors. Will lead to the failure of the business.</a:t>
            </a:r>
          </a:p>
        </p:txBody>
      </p:sp>
    </p:spTree>
    <p:extLst>
      <p:ext uri="{BB962C8B-B14F-4D97-AF65-F5344CB8AC3E}">
        <p14:creationId xmlns:p14="http://schemas.microsoft.com/office/powerpoint/2010/main" val="3197378823"/>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200" dirty="0"/>
              <a:t>3.1.1 – The Marketing </a:t>
            </a:r>
            <a:r>
              <a:rPr lang="en-GB" sz="3200" dirty="0" smtClean="0"/>
              <a:t>Department - Activity</a:t>
            </a:r>
            <a:endParaRPr lang="en-GB" sz="32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234877517"/>
              </p:ext>
            </p:extLst>
          </p:nvPr>
        </p:nvGraphicFramePr>
        <p:xfrm>
          <a:off x="6876256" y="1124744"/>
          <a:ext cx="1944217" cy="5486161"/>
        </p:xfrm>
        <a:graphic>
          <a:graphicData uri="http://schemas.openxmlformats.org/drawingml/2006/table">
            <a:tbl>
              <a:tblPr firstRow="1" firstCol="1" lastRow="1" lastCol="1" bandRow="1" bandCol="1">
                <a:tableStyleId>{2D5ABB26-0587-4C30-8999-92F81FD0307C}</a:tableStyleId>
              </a:tblPr>
              <a:tblGrid>
                <a:gridCol w="1944217"/>
              </a:tblGrid>
              <a:tr h="452389">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767810">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do you decide which trainers to buy</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Who decides what cereals to buy in your family</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Can you name 3 TV adverts</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When was the last time you saw an advert for Coca-Cola</a:t>
                      </a:r>
                    </a:p>
                    <a:p>
                      <a:pPr marL="177800" indent="-177800" algn="l">
                        <a:spcAft>
                          <a:spcPts val="600"/>
                        </a:spcAft>
                        <a:buFontTx/>
                        <a:buBlip>
                          <a:blip r:embed="rId3"/>
                        </a:buBlip>
                      </a:pPr>
                      <a:r>
                        <a:rPr lang="en-US" sz="1430" baseline="0" dirty="0" smtClean="0">
                          <a:solidFill>
                            <a:srgbClr val="FF0000"/>
                          </a:solidFill>
                          <a:effectLst/>
                          <a:latin typeface="Arial" pitchFamily="34" charset="0"/>
                          <a:ea typeface="Times New Roman"/>
                          <a:cs typeface="Arial" pitchFamily="34" charset="0"/>
                        </a:rPr>
                        <a:t>Can you sing 3 advertising songs</a:t>
                      </a:r>
                      <a:endParaRPr lang="en-GB" sz="143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Name 5 slogans and the company product related to it.</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Then name the company’s opportunity cost product</a:t>
                      </a:r>
                      <a:endParaRPr lang="en-GB" sz="143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72039" y="1160367"/>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8" y="1124744"/>
            <a:ext cx="6476502" cy="5198346"/>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580" b="1" dirty="0" smtClean="0">
                <a:latin typeface="Arial" panose="020B0604020202020204" pitchFamily="34" charset="0"/>
                <a:cs typeface="Arial" panose="020B0604020202020204" pitchFamily="34" charset="0"/>
              </a:rPr>
              <a:t>Maintain Customer Loyalty</a:t>
            </a:r>
            <a:r>
              <a:rPr lang="en-US" sz="1580" dirty="0" smtClean="0">
                <a:latin typeface="Arial" panose="020B0604020202020204" pitchFamily="34" charset="0"/>
                <a:cs typeface="Arial" panose="020B0604020202020204" pitchFamily="34" charset="0"/>
              </a:rPr>
              <a:t> by building customer relationships. Keeping close links with customers and finding out if products or services are continuing to meet their needs will help to ensure the success of the business. If customers change their expectations of what they want from a good or service then the business should respond to meet these new needs. This will be identified by maintaining close relationships with customers. </a:t>
            </a:r>
          </a:p>
          <a:p>
            <a:pPr marL="342900" indent="-342900">
              <a:buClr>
                <a:srgbClr val="00B050"/>
              </a:buClr>
              <a:buFont typeface="Wingdings 3" panose="05040102010807070707" pitchFamily="18" charset="2"/>
              <a:buChar char=""/>
            </a:pPr>
            <a:r>
              <a:rPr lang="en-US" sz="1580" dirty="0" smtClean="0">
                <a:latin typeface="Arial" panose="020B0604020202020204" pitchFamily="34" charset="0"/>
                <a:cs typeface="Arial" panose="020B0604020202020204" pitchFamily="34" charset="0"/>
              </a:rPr>
              <a:t>It is very important to keep existing customers (customer loyalty) and not just concentrate on attracting new ones. It is much cheaper to try to keep existing customers (e.g. with loyalty cards) than trying to gain new customers.</a:t>
            </a:r>
          </a:p>
          <a:p>
            <a:pPr marL="342900" indent="-342900">
              <a:buClr>
                <a:srgbClr val="00B050"/>
              </a:buClr>
              <a:buFont typeface="Wingdings 3" panose="05040102010807070707" pitchFamily="18" charset="2"/>
              <a:buChar char=""/>
            </a:pPr>
            <a:r>
              <a:rPr lang="en-US" sz="1580" b="1" dirty="0" smtClean="0">
                <a:latin typeface="Arial" panose="020B0604020202020204" pitchFamily="34" charset="0"/>
                <a:cs typeface="Arial" panose="020B0604020202020204" pitchFamily="34" charset="0"/>
              </a:rPr>
              <a:t>Gain Information About Customers</a:t>
            </a:r>
            <a:r>
              <a:rPr lang="en-US" sz="1580" dirty="0" smtClean="0">
                <a:latin typeface="Arial" panose="020B0604020202020204" pitchFamily="34" charset="0"/>
                <a:cs typeface="Arial" panose="020B0604020202020204" pitchFamily="34" charset="0"/>
              </a:rPr>
              <a:t> to meet their changing needs and to establish a long-term relationship with them. This is one of the most important roles of the Marketing Department today. Building a relationship with customers means that market research information can be used to understand why customers buy products and how they use them. This makes for better and therefore more effective marketing.</a:t>
            </a:r>
          </a:p>
          <a:p>
            <a:pPr marL="342900" indent="-342900">
              <a:buClr>
                <a:srgbClr val="00B050"/>
              </a:buClr>
              <a:buFont typeface="Wingdings 3" panose="05040102010807070707" pitchFamily="18" charset="2"/>
              <a:buChar char=""/>
            </a:pPr>
            <a:r>
              <a:rPr lang="en-US" sz="1580" b="1" dirty="0" smtClean="0">
                <a:latin typeface="Arial" panose="020B0604020202020204" pitchFamily="34" charset="0"/>
                <a:cs typeface="Arial" panose="020B0604020202020204" pitchFamily="34" charset="0"/>
              </a:rPr>
              <a:t>Anticipate Change in Customer Needs</a:t>
            </a:r>
            <a:r>
              <a:rPr lang="en-US" sz="1580" dirty="0" smtClean="0">
                <a:latin typeface="Arial" panose="020B0604020202020204" pitchFamily="34" charset="0"/>
                <a:cs typeface="Arial" panose="020B0604020202020204" pitchFamily="34" charset="0"/>
              </a:rPr>
              <a:t> by identifying </a:t>
            </a:r>
            <a:r>
              <a:rPr lang="en-US" sz="1580" dirty="0">
                <a:latin typeface="Arial" panose="020B0604020202020204" pitchFamily="34" charset="0"/>
                <a:cs typeface="Arial" panose="020B0604020202020204" pitchFamily="34" charset="0"/>
              </a:rPr>
              <a:t>new trends </a:t>
            </a:r>
            <a:r>
              <a:rPr lang="en-US" sz="1580" dirty="0" smtClean="0">
                <a:latin typeface="Arial" panose="020B0604020202020204" pitchFamily="34" charset="0"/>
                <a:cs typeface="Arial" panose="020B0604020202020204" pitchFamily="34" charset="0"/>
              </a:rPr>
              <a:t>in </a:t>
            </a:r>
            <a:r>
              <a:rPr lang="en-US" sz="1580" dirty="0">
                <a:latin typeface="Arial" panose="020B0604020202020204" pitchFamily="34" charset="0"/>
                <a:cs typeface="Arial" panose="020B0604020202020204" pitchFamily="34" charset="0"/>
              </a:rPr>
              <a:t>customer demand or gaps on the market so businesses can </a:t>
            </a:r>
            <a:r>
              <a:rPr lang="en-US" sz="1580" dirty="0" smtClean="0">
                <a:latin typeface="Arial" panose="020B0604020202020204" pitchFamily="34" charset="0"/>
                <a:cs typeface="Arial" panose="020B0604020202020204" pitchFamily="34" charset="0"/>
              </a:rPr>
              <a:t>produce goods or services which are not currently available.</a:t>
            </a:r>
            <a:endParaRPr lang="en-US" sz="1580" b="1"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3078073"/>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200" dirty="0"/>
              <a:t>3.1.1 – The Marketing </a:t>
            </a:r>
            <a:r>
              <a:rPr lang="en-GB" sz="3200" dirty="0" smtClean="0"/>
              <a:t>Department - Activity</a:t>
            </a:r>
            <a:endParaRPr lang="en-GB" sz="32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234877517"/>
              </p:ext>
            </p:extLst>
          </p:nvPr>
        </p:nvGraphicFramePr>
        <p:xfrm>
          <a:off x="6876256" y="1124744"/>
          <a:ext cx="1944217" cy="5486161"/>
        </p:xfrm>
        <a:graphic>
          <a:graphicData uri="http://schemas.openxmlformats.org/drawingml/2006/table">
            <a:tbl>
              <a:tblPr firstRow="1" firstCol="1" lastRow="1" lastCol="1" bandRow="1" bandCol="1">
                <a:tableStyleId>{2D5ABB26-0587-4C30-8999-92F81FD0307C}</a:tableStyleId>
              </a:tblPr>
              <a:tblGrid>
                <a:gridCol w="1944217"/>
              </a:tblGrid>
              <a:tr h="452389">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767810">
                <a:tc>
                  <a:txBody>
                    <a:bodyPr/>
                    <a:lstStyle/>
                    <a:p>
                      <a:pPr marL="177800" indent="-177800" algn="l">
                        <a:spcAft>
                          <a:spcPts val="600"/>
                        </a:spcAft>
                        <a:buFontTx/>
                        <a:buBlip>
                          <a:blip r:embed="rId7"/>
                        </a:buBlip>
                      </a:pPr>
                      <a:r>
                        <a:rPr lang="en-GB" sz="1430" baseline="0" dirty="0" smtClean="0">
                          <a:solidFill>
                            <a:srgbClr val="FF0000"/>
                          </a:solidFill>
                          <a:effectLst/>
                          <a:latin typeface="Arial" pitchFamily="34" charset="0"/>
                          <a:ea typeface="Times New Roman"/>
                          <a:cs typeface="Arial" pitchFamily="34" charset="0"/>
                        </a:rPr>
                        <a:t>How do you decide which trainers to buy</a:t>
                      </a:r>
                    </a:p>
                    <a:p>
                      <a:pPr marL="177800" indent="-177800" algn="l">
                        <a:spcAft>
                          <a:spcPts val="600"/>
                        </a:spcAft>
                        <a:buFontTx/>
                        <a:buBlip>
                          <a:blip r:embed="rId7"/>
                        </a:buBlip>
                      </a:pPr>
                      <a:r>
                        <a:rPr lang="en-GB" sz="1430" baseline="0" dirty="0" smtClean="0">
                          <a:solidFill>
                            <a:schemeClr val="tx1"/>
                          </a:solidFill>
                          <a:effectLst/>
                          <a:latin typeface="Arial" pitchFamily="34" charset="0"/>
                          <a:ea typeface="Times New Roman"/>
                          <a:cs typeface="Arial" pitchFamily="34" charset="0"/>
                        </a:rPr>
                        <a:t>Who decides what cereals to buy in your family</a:t>
                      </a:r>
                    </a:p>
                    <a:p>
                      <a:pPr marL="177800" indent="-177800" algn="l">
                        <a:spcAft>
                          <a:spcPts val="600"/>
                        </a:spcAft>
                        <a:buFontTx/>
                        <a:buBlip>
                          <a:blip r:embed="rId7"/>
                        </a:buBlip>
                      </a:pPr>
                      <a:r>
                        <a:rPr lang="en-GB" sz="1430" baseline="0" dirty="0" smtClean="0">
                          <a:solidFill>
                            <a:srgbClr val="FF0000"/>
                          </a:solidFill>
                          <a:effectLst/>
                          <a:latin typeface="Arial" pitchFamily="34" charset="0"/>
                          <a:ea typeface="Times New Roman"/>
                          <a:cs typeface="Arial" pitchFamily="34" charset="0"/>
                        </a:rPr>
                        <a:t>Can you name 3 TV adverts</a:t>
                      </a:r>
                    </a:p>
                    <a:p>
                      <a:pPr marL="177800" indent="-177800" algn="l">
                        <a:spcAft>
                          <a:spcPts val="600"/>
                        </a:spcAft>
                        <a:buFontTx/>
                        <a:buBlip>
                          <a:blip r:embed="rId7"/>
                        </a:buBlip>
                      </a:pPr>
                      <a:r>
                        <a:rPr lang="en-GB" sz="1430" baseline="0" dirty="0" smtClean="0">
                          <a:solidFill>
                            <a:schemeClr val="tx1"/>
                          </a:solidFill>
                          <a:effectLst/>
                          <a:latin typeface="Arial" pitchFamily="34" charset="0"/>
                          <a:ea typeface="Times New Roman"/>
                          <a:cs typeface="Arial" pitchFamily="34" charset="0"/>
                        </a:rPr>
                        <a:t>When was the last time you saw an advert for Coca-Cola</a:t>
                      </a:r>
                    </a:p>
                    <a:p>
                      <a:pPr marL="177800" indent="-177800" algn="l">
                        <a:spcAft>
                          <a:spcPts val="600"/>
                        </a:spcAft>
                        <a:buFontTx/>
                        <a:buBlip>
                          <a:blip r:embed="rId7"/>
                        </a:buBlip>
                      </a:pPr>
                      <a:r>
                        <a:rPr lang="en-US" sz="1430" baseline="0" dirty="0" smtClean="0">
                          <a:solidFill>
                            <a:srgbClr val="FF0000"/>
                          </a:solidFill>
                          <a:effectLst/>
                          <a:latin typeface="Arial" pitchFamily="34" charset="0"/>
                          <a:ea typeface="Times New Roman"/>
                          <a:cs typeface="Arial" pitchFamily="34" charset="0"/>
                        </a:rPr>
                        <a:t>Can you sing 3 advertising songs</a:t>
                      </a:r>
                      <a:endParaRPr lang="en-GB" sz="143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7"/>
                        </a:buBlip>
                      </a:pPr>
                      <a:r>
                        <a:rPr lang="en-GB" sz="1430" baseline="0" dirty="0" smtClean="0">
                          <a:solidFill>
                            <a:schemeClr val="tx1"/>
                          </a:solidFill>
                          <a:effectLst/>
                          <a:latin typeface="Arial" pitchFamily="34" charset="0"/>
                          <a:ea typeface="Times New Roman"/>
                          <a:cs typeface="Arial" pitchFamily="34" charset="0"/>
                        </a:rPr>
                        <a:t>Name 5 slogans and the company product related to it.</a:t>
                      </a:r>
                    </a:p>
                    <a:p>
                      <a:pPr marL="177800" indent="-177800" algn="l">
                        <a:spcAft>
                          <a:spcPts val="600"/>
                        </a:spcAft>
                        <a:buFontTx/>
                        <a:buBlip>
                          <a:blip r:embed="rId7"/>
                        </a:buBlip>
                      </a:pPr>
                      <a:r>
                        <a:rPr lang="en-GB" sz="1430" baseline="0" dirty="0" smtClean="0">
                          <a:solidFill>
                            <a:srgbClr val="FF0000"/>
                          </a:solidFill>
                          <a:effectLst/>
                          <a:latin typeface="Arial" pitchFamily="34" charset="0"/>
                          <a:ea typeface="Times New Roman"/>
                          <a:cs typeface="Arial" pitchFamily="34" charset="0"/>
                        </a:rPr>
                        <a:t>Then name the company’s opportunity cost product</a:t>
                      </a:r>
                      <a:endParaRPr lang="en-GB" sz="143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6872039" y="1160367"/>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8" y="1124744"/>
            <a:ext cx="6476502" cy="341632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If the Marketing Department is successful in identifying customer requirements and predicting future customer needs, it should enable the business to meet one or more of the following objectives:</a:t>
            </a:r>
          </a:p>
          <a:p>
            <a:pPr marL="568325"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Raise customer awareness of a product or service of the business</a:t>
            </a:r>
          </a:p>
          <a:p>
            <a:pPr marL="568325"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Increase sales revenue and profitability</a:t>
            </a:r>
          </a:p>
          <a:p>
            <a:pPr marL="568325"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Increase or maintain </a:t>
            </a:r>
            <a:r>
              <a:rPr lang="en-US" b="1" dirty="0" smtClean="0">
                <a:latin typeface="Arial" panose="020B0604020202020204" pitchFamily="34" charset="0"/>
                <a:cs typeface="Arial" panose="020B0604020202020204" pitchFamily="34" charset="0"/>
              </a:rPr>
              <a:t>Market Share</a:t>
            </a:r>
          </a:p>
          <a:p>
            <a:pPr marL="568325"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Maintain or improve the image of products or a business</a:t>
            </a:r>
          </a:p>
          <a:p>
            <a:pPr marL="568325"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Target a new market or market segment</a:t>
            </a:r>
          </a:p>
          <a:p>
            <a:pPr marL="568325"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Enter new markets at home or abroad</a:t>
            </a:r>
          </a:p>
          <a:p>
            <a:pPr marL="568325" indent="-2222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Develop new products or improve existing products.</a:t>
            </a:r>
          </a:p>
        </p:txBody>
      </p:sp>
      <p:pic>
        <p:nvPicPr>
          <p:cNvPr id="2" name="Steve Jobs on Marketi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4427984" y="4725144"/>
            <a:ext cx="2302401" cy="1717578"/>
          </a:xfrm>
          <a:prstGeom prst="rect">
            <a:avLst/>
          </a:prstGeom>
          <a:noFill/>
          <a:effectLst>
            <a:outerShdw blurRad="139700" dist="38100" dir="2700000" sx="102000" sy="102000" algn="tl" rotWithShape="0">
              <a:prstClr val="black">
                <a:alpha val="40000"/>
              </a:prstClr>
            </a:outerShdw>
          </a:effectLst>
        </p:spPr>
      </p:pic>
      <p:pic>
        <p:nvPicPr>
          <p:cNvPr id="3" name="What is Marketin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395536" y="4759535"/>
            <a:ext cx="2736304" cy="1539171"/>
          </a:xfrm>
          <a:prstGeom prst="rect">
            <a:avLst/>
          </a:prstGeom>
          <a:noFill/>
          <a:effectLst>
            <a:outerShdw blurRad="139700" dist="38100" dir="2700000" sx="102000" sy="102000" algn="tl" rotWithShape="0">
              <a:prstClr val="black">
                <a:alpha val="40000"/>
              </a:prstClr>
            </a:outerShdw>
          </a:effectLst>
        </p:spPr>
      </p:pic>
      <p:sp>
        <p:nvSpPr>
          <p:cNvPr id="4" name="TextBox 3"/>
          <p:cNvSpPr txBox="1"/>
          <p:nvPr/>
        </p:nvSpPr>
        <p:spPr>
          <a:xfrm>
            <a:off x="3175483" y="5179048"/>
            <a:ext cx="1208857" cy="830997"/>
          </a:xfrm>
          <a:prstGeom prst="rect">
            <a:avLst/>
          </a:prstGeom>
          <a:noFill/>
        </p:spPr>
        <p:txBody>
          <a:bodyPr wrap="none" rtlCol="0">
            <a:spAutoFit/>
          </a:bodyPr>
          <a:lstStyle/>
          <a:p>
            <a:pPr algn="ctr"/>
            <a:r>
              <a:rPr lang="en-US" sz="1600" dirty="0" smtClean="0"/>
              <a:t>Click Arrow</a:t>
            </a:r>
            <a:br>
              <a:rPr lang="en-US" sz="1600" dirty="0" smtClean="0"/>
            </a:br>
            <a:r>
              <a:rPr lang="en-US" sz="1600" dirty="0" smtClean="0"/>
              <a:t>for Full </a:t>
            </a:r>
            <a:br>
              <a:rPr lang="en-US" sz="1600" dirty="0" smtClean="0"/>
            </a:br>
            <a:r>
              <a:rPr lang="en-US" sz="1600" dirty="0" smtClean="0"/>
              <a:t>Screen</a:t>
            </a:r>
            <a:endParaRPr lang="en-GB" sz="1600" dirty="0"/>
          </a:p>
        </p:txBody>
      </p:sp>
      <p:sp>
        <p:nvSpPr>
          <p:cNvPr id="5" name="Right Arrow 4">
            <a:hlinkClick r:id="rId11" action="ppaction://hlinkfile"/>
          </p:cNvPr>
          <p:cNvSpPr/>
          <p:nvPr/>
        </p:nvSpPr>
        <p:spPr>
          <a:xfrm>
            <a:off x="3417764" y="6010045"/>
            <a:ext cx="720080" cy="309888"/>
          </a:xfrm>
          <a:prstGeom prst="rightArrow">
            <a:avLst/>
          </a:prstGeom>
          <a:solidFill>
            <a:srgbClr val="FFC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ight Arrow 9">
            <a:hlinkClick r:id="rId12" action="ppaction://hlinkfile"/>
          </p:cNvPr>
          <p:cNvSpPr/>
          <p:nvPr/>
        </p:nvSpPr>
        <p:spPr>
          <a:xfrm flipH="1">
            <a:off x="3421981" y="4840806"/>
            <a:ext cx="645963" cy="309888"/>
          </a:xfrm>
          <a:prstGeom prst="rightArrow">
            <a:avLst/>
          </a:prstGeom>
          <a:solidFill>
            <a:srgbClr val="FFC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807515"/>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video>
              <p:cMediaNode vol="80000">
                <p:cTn id="13" fill="hold" display="0">
                  <p:stCondLst>
                    <p:cond delay="indefinite"/>
                  </p:stCondLst>
                </p:cTn>
                <p:tgtEl>
                  <p:spTgt spid="3"/>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6DD945F-B7B0-4691-A0D0-E2EAD6DA23B3}">
  <ds:schemaRefs>
    <ds:schemaRef ds:uri="http://schemas.microsoft.com/office/2006/documentManagement/types"/>
    <ds:schemaRef ds:uri="http://www.w3.org/XML/1998/namespace"/>
    <ds:schemaRef ds:uri="http://purl.org/dc/elements/1.1/"/>
    <ds:schemaRef ds:uri="http://purl.org/dc/terms/"/>
    <ds:schemaRef ds:uri="http://purl.org/dc/dcmitype/"/>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Enderoth</Template>
  <TotalTime>40681</TotalTime>
  <Words>4982</Words>
  <Application>Microsoft Office PowerPoint</Application>
  <PresentationFormat>On-screen Show (4:3)</PresentationFormat>
  <Paragraphs>363</Paragraphs>
  <Slides>32</Slides>
  <Notes>32</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Arial</vt:lpstr>
      <vt:lpstr>Calibri</vt:lpstr>
      <vt:lpstr>Lucida Sans Unicode</vt:lpstr>
      <vt:lpstr>Times New Roman</vt:lpstr>
      <vt:lpstr>Verdana</vt:lpstr>
      <vt:lpstr>Wingdings 2</vt:lpstr>
      <vt:lpstr>Wingdings 3</vt:lpstr>
      <vt:lpstr>Enderoth</vt:lpstr>
      <vt:lpstr>PowerPoint Presentation</vt:lpstr>
      <vt:lpstr>How to Answer a Paper 2 Question</vt:lpstr>
      <vt:lpstr>Assignment Scenario</vt:lpstr>
      <vt:lpstr>3.1 – Definitions to Learn</vt:lpstr>
      <vt:lpstr>3.1.1 – The Marketing Department</vt:lpstr>
      <vt:lpstr>3.1.1 – The Marketing Department</vt:lpstr>
      <vt:lpstr>3.1.1 – The Marketing Department - Activity</vt:lpstr>
      <vt:lpstr>3.1.1 – The Marketing Department - Activity</vt:lpstr>
      <vt:lpstr>3.1.1 – The Marketing Department - Activity</vt:lpstr>
      <vt:lpstr>3.1.1 – Market Aimed For – Case Study</vt:lpstr>
      <vt:lpstr>3.1.2 – Understanding Market Changes</vt:lpstr>
      <vt:lpstr>3.1.2 – Understanding Market Changes</vt:lpstr>
      <vt:lpstr>3.1.2 – Understanding Market Changes</vt:lpstr>
      <vt:lpstr>3.1.2 – Understanding Market Changes</vt:lpstr>
      <vt:lpstr>3.1.2 – Understanding Market Changes</vt:lpstr>
      <vt:lpstr>3.1.3 – What is Meant by a Market? - Mass</vt:lpstr>
      <vt:lpstr>3.1.3 – What is Meant by a Market? - Mass</vt:lpstr>
      <vt:lpstr>3.1.3 – What is Meant by a Market? - Niche</vt:lpstr>
      <vt:lpstr>3.1.3 – What is Meant by a Market? - Niche</vt:lpstr>
      <vt:lpstr>3.1.4 – Market Aimed For</vt:lpstr>
      <vt:lpstr>3.1.4 – Market Segment</vt:lpstr>
      <vt:lpstr>3.1.4 – Market Segment</vt:lpstr>
      <vt:lpstr>3.1.4 – Market - Socio Economic Group</vt:lpstr>
      <vt:lpstr>3.1.4 – Market – Age, Region and Location</vt:lpstr>
      <vt:lpstr>3.1.4 – Market – Gender, Use and Lifestyle</vt:lpstr>
      <vt:lpstr>3.1.4 – Market Decision</vt:lpstr>
      <vt:lpstr>3.1.4 – Market Decision – Case Study</vt:lpstr>
      <vt:lpstr>3.1.4 – Market Decision – Activity</vt:lpstr>
      <vt:lpstr>3.1.4 – Market Decision – Revision</vt:lpstr>
      <vt:lpstr>3.1.4 – International Business in Focus</vt:lpstr>
      <vt:lpstr>3.1.4 – Exam Styled Questions – Paper 1</vt:lpstr>
      <vt:lpstr>3.1.4 – Exam Styled Questions – Paper 1</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R002 Unit 2 - LO1 Cambridge L2</dc:title>
  <dc:subject>eBusiness</dc:subject>
  <dc:creator>Enderoth</dc:creator>
  <cp:lastModifiedBy>Stephen Rafferty</cp:lastModifiedBy>
  <cp:revision>1403</cp:revision>
  <cp:lastPrinted>2014-01-22T18:25:48Z</cp:lastPrinted>
  <dcterms:created xsi:type="dcterms:W3CDTF">2008-03-12T11:01:44Z</dcterms:created>
  <dcterms:modified xsi:type="dcterms:W3CDTF">2016-04-04T09:10:39Z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